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35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 id="326" r:id="rId73"/>
    <p:sldId id="327"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2" r:id="rId87"/>
    <p:sldId id="343" r:id="rId88"/>
    <p:sldId id="344" r:id="rId89"/>
    <p:sldId id="345" r:id="rId90"/>
    <p:sldId id="346" r:id="rId91"/>
    <p:sldId id="347" r:id="rId9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1pPr>
    <a:lvl2pPr marL="0" marR="0" indent="22860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2pPr>
    <a:lvl3pPr marL="0" marR="0" indent="45720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3pPr>
    <a:lvl4pPr marL="0" marR="0" indent="68580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4pPr>
    <a:lvl5pPr marL="0" marR="0" indent="91440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205">
              <a:alpha val="36000"/>
            </a:srgbClr>
          </a:solidFill>
        </a:fill>
      </a:tcStyle>
    </a:wholeTbl>
    <a:band2H>
      <a:tcTxStyle/>
      <a:tcStyle>
        <a:tcBdr/>
        <a:fill>
          <a:solidFill>
            <a:srgbClr val="676164">
              <a:alpha val="36000"/>
            </a:srgbClr>
          </a:solidFill>
        </a:fill>
      </a:tcStyle>
    </a:band2H>
    <a:firstCol>
      <a:tcTxStyle b="off" i="off">
        <a:fontRef idx="minor">
          <a:srgbClr val="FFFFFF"/>
        </a:fontRef>
        <a:srgbClr val="FFFFFF"/>
      </a:tcTxStyle>
      <a:tcStyle>
        <a:tcBdr>
          <a:left>
            <a:ln w="2540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Col>
    <a:la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noFill/>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lastRow>
    <a:fir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noFill/>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Row>
  </a:tblStyle>
  <a:tblStyle styleId="{C7B018BB-80A7-4F77-B60F-C8B233D01FF8}"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676164">
              <a:alpha val="36000"/>
            </a:srgbClr>
          </a:solidFill>
        </a:fill>
      </a:tcStyle>
    </a:wholeTbl>
    <a:band2H>
      <a:tcTxStyle/>
      <a:tcStyle>
        <a:tcBdr/>
        <a:fill>
          <a:solidFill>
            <a:srgbClr val="676164">
              <a:alpha val="0"/>
            </a:srgbClr>
          </a:solidFill>
        </a:fill>
      </a:tcStyle>
    </a:band2H>
    <a:firstCol>
      <a:tcTxStyle b="off" i="off">
        <a:fontRef idx="minor">
          <a:srgbClr val="FFFFFF"/>
        </a:fontRef>
        <a:srgbClr val="FFFFFF"/>
      </a:tcTxStyle>
      <a:tcStyle>
        <a:tcBdr>
          <a:left>
            <a:ln w="2540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000">
              <a:alpha val="25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25400" cap="flat">
              <a:noFill/>
              <a:miter lim="400000"/>
            </a:ln>
          </a:top>
          <a:bottom>
            <a:ln w="127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noFill/>
              <a:miter lim="400000"/>
            </a:ln>
          </a:insideV>
        </a:tcBdr>
        <a:fill>
          <a:noFill/>
        </a:fill>
      </a:tcStyle>
    </a:wholeTbl>
    <a:band2H>
      <a:tcTxStyle/>
      <a:tcStyle>
        <a:tcBdr/>
        <a:fill>
          <a:solidFill>
            <a:srgbClr val="94908F">
              <a:alpha val="64999"/>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D71E00">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2800">
              <a:alpha val="80000"/>
            </a:srgbClr>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wholeTbl>
    <a:band2H>
      <a:tcTxStyle/>
      <a:tcStyle>
        <a:tcBdr/>
        <a:fill>
          <a:solidFill>
            <a:srgbClr val="676164">
              <a:alpha val="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FFFFFF">
                  <a:alpha val="70000"/>
                </a:srgbClr>
              </a:solidFill>
              <a:prstDash val="solid"/>
              <a:miter lim="400000"/>
            </a:ln>
          </a:left>
          <a:right>
            <a:ln w="12700" cap="flat">
              <a:solidFill>
                <a:srgbClr val="FFFFFF">
                  <a:alpha val="70000"/>
                </a:srgbClr>
              </a:solidFill>
              <a:prstDash val="solid"/>
              <a:miter lim="400000"/>
            </a:ln>
          </a:right>
          <a:top>
            <a:ln w="12700" cap="flat">
              <a:solidFill>
                <a:srgbClr val="FFFFFF">
                  <a:alpha val="70000"/>
                </a:srgbClr>
              </a:solidFill>
              <a:prstDash val="solid"/>
              <a:miter lim="400000"/>
            </a:ln>
          </a:top>
          <a:bottom>
            <a:ln w="12700" cap="flat">
              <a:solidFill>
                <a:srgbClr val="FFFFFF">
                  <a:alpha val="70000"/>
                </a:srgbClr>
              </a:solidFill>
              <a:prstDash val="solid"/>
              <a:miter lim="400000"/>
            </a:ln>
          </a:bottom>
          <a:insideH>
            <a:ln w="12700" cap="flat">
              <a:solidFill>
                <a:srgbClr val="FFFFFF">
                  <a:alpha val="70000"/>
                </a:srgbClr>
              </a:solidFill>
              <a:prstDash val="solid"/>
              <a:miter lim="400000"/>
            </a:ln>
          </a:insideH>
          <a:insideV>
            <a:ln w="12700" cap="flat">
              <a:solidFill>
                <a:srgbClr val="FFFFFF">
                  <a:alpha val="70000"/>
                </a:srgbClr>
              </a:solidFill>
              <a:prstDash val="solid"/>
              <a:miter lim="400000"/>
            </a:ln>
          </a:insideV>
        </a:tcBdr>
        <a:fill>
          <a:noFill/>
        </a:fill>
      </a:tcStyle>
    </a:wholeTbl>
    <a:band2H>
      <a:tcTxStyle/>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7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noFill/>
        </a:fill>
      </a:tcStyle>
    </a:wholeTbl>
    <a:band2H>
      <a:tcTxStyle/>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254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25400" cap="flat">
              <a:solidFill>
                <a:srgbClr val="FFFFFF">
                  <a:alpha val="50000"/>
                </a:srgbClr>
              </a:solidFill>
              <a:prstDash val="solid"/>
              <a:miter lim="400000"/>
            </a:ln>
          </a:insideV>
        </a:tcBdr>
        <a:fill>
          <a:noFill/>
        </a:fill>
      </a:tcStyle>
    </a:firstCol>
    <a:lastRow>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25400" cap="flat">
              <a:solidFill>
                <a:srgbClr val="FFFFFF">
                  <a:alpha val="50000"/>
                </a:srgbClr>
              </a:solidFill>
              <a:prstDash val="solid"/>
              <a:miter lim="400000"/>
            </a:ln>
          </a:top>
          <a:bottom>
            <a:ln w="12700" cap="flat">
              <a:noFill/>
              <a:miter lim="400000"/>
            </a:ln>
          </a:bottom>
          <a:insideH>
            <a:ln w="25400" cap="flat">
              <a:solidFill>
                <a:srgbClr val="A0A4A8"/>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lastRow>
    <a:firstRow>
      <a:tcTxStyle b="off" i="off">
        <a:fontRef idx="minor">
          <a:srgbClr val="FFFFFF"/>
        </a:fontRef>
        <a:srgbClr val="FFFFFF"/>
      </a:tcTxStyle>
      <a:tcStyle>
        <a:tcBdr>
          <a:left>
            <a:ln w="25400" cap="flat">
              <a:solidFill>
                <a:srgbClr val="FFFFFF">
                  <a:alpha val="50000"/>
                </a:srgbClr>
              </a:solidFill>
              <a:prstDash val="solid"/>
              <a:miter lim="400000"/>
            </a:ln>
          </a:left>
          <a:right>
            <a:ln w="25400" cap="flat">
              <a:solidFill>
                <a:srgbClr val="FFFFFF">
                  <a:alpha val="50000"/>
                </a:srgbClr>
              </a:solidFill>
              <a:prstDash val="solid"/>
              <a:miter lim="400000"/>
            </a:ln>
          </a:right>
          <a:top>
            <a:ln w="12700" cap="flat">
              <a:noFill/>
              <a:miter lim="400000"/>
            </a:ln>
          </a:top>
          <a:bottom>
            <a:ln w="25400" cap="flat">
              <a:solidFill>
                <a:srgbClr val="FFFFFF">
                  <a:alpha val="50000"/>
                </a:srgbClr>
              </a:solidFill>
              <a:prstDash val="solid"/>
              <a:miter lim="400000"/>
            </a:ln>
          </a:bottom>
          <a:insideH>
            <a:ln w="25400" cap="flat">
              <a:solidFill>
                <a:srgbClr val="A0A4A8"/>
              </a:solidFill>
              <a:prstDash val="solid"/>
              <a:miter lim="400000"/>
            </a:ln>
          </a:insideH>
          <a:insideV>
            <a:ln w="25400" cap="flat">
              <a:solidFill>
                <a:srgbClr val="FFFFFF">
                  <a:alpha val="50000"/>
                </a:srgbClr>
              </a:solidFill>
              <a:prstDash val="solid"/>
              <a:miter lim="400000"/>
            </a:ln>
          </a:insideV>
        </a:tcBdr>
        <a:fill>
          <a:solidFill>
            <a:srgbClr val="676164">
              <a:alpha val="36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viewProps" Target="view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notesMaster" Target="notesMasters/notesMaster1.xml"/><Relationship Id="rId98"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vin" userId="S::nevin@devcodecamp.com::dac36887-41ba-492a-a0a9-5b926762257c" providerId="AD" clId="Web-{673572E2-07ED-55AF-5D4C-BDFB6A532245}"/>
    <pc:docChg chg="delSld">
      <pc:chgData name="Nevin" userId="S::nevin@devcodecamp.com::dac36887-41ba-492a-a0a9-5b926762257c" providerId="AD" clId="Web-{673572E2-07ED-55AF-5D4C-BDFB6A532245}" dt="2019-02-11T14:43:16.234" v="0"/>
      <pc:docMkLst>
        <pc:docMk/>
      </pc:docMkLst>
      <pc:sldChg chg="del">
        <pc:chgData name="Nevin" userId="S::nevin@devcodecamp.com::dac36887-41ba-492a-a0a9-5b926762257c" providerId="AD" clId="Web-{673572E2-07ED-55AF-5D4C-BDFB6A532245}" dt="2019-02-11T14:43:16.234" v="0"/>
        <pc:sldMkLst>
          <pc:docMk/>
          <pc:sldMk cId="0" sldId="328"/>
        </pc:sldMkLst>
      </pc:sldChg>
    </pc:docChg>
  </pc:docChgLst>
  <pc:docChgLst>
    <pc:chgData name="Nevin" userId="S::nevin@devcodecamp.com::dac36887-41ba-492a-a0a9-5b926762257c" providerId="AD" clId="Web-{AFBB98B5-7A06-C815-D9F6-9280C3A2598F}"/>
    <pc:docChg chg="sldOrd">
      <pc:chgData name="Nevin" userId="S::nevin@devcodecamp.com::dac36887-41ba-492a-a0a9-5b926762257c" providerId="AD" clId="Web-{AFBB98B5-7A06-C815-D9F6-9280C3A2598F}" dt="2019-04-15T13:42:04.912" v="1"/>
      <pc:docMkLst>
        <pc:docMk/>
      </pc:docMkLst>
      <pc:sldChg chg="ord">
        <pc:chgData name="Nevin" userId="S::nevin@devcodecamp.com::dac36887-41ba-492a-a0a9-5b926762257c" providerId="AD" clId="Web-{AFBB98B5-7A06-C815-D9F6-9280C3A2598F}" dt="2019-04-15T13:42:04.912" v="1"/>
        <pc:sldMkLst>
          <pc:docMk/>
          <pc:sldMk cId="0" sldId="333"/>
        </pc:sldMkLst>
      </pc:sldChg>
    </pc:docChg>
  </pc:docChgLst>
</pc:chgInfo>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7" name="Shape 207"/>
          <p:cNvSpPr>
            <a:spLocks noGrp="1" noRot="1" noChangeAspect="1"/>
          </p:cNvSpPr>
          <p:nvPr>
            <p:ph type="sldImg"/>
          </p:nvPr>
        </p:nvSpPr>
        <p:spPr>
          <a:xfrm>
            <a:off x="1143000" y="685800"/>
            <a:ext cx="4572000" cy="3429000"/>
          </a:xfrm>
          <a:prstGeom prst="rect">
            <a:avLst/>
          </a:prstGeom>
        </p:spPr>
        <p:txBody>
          <a:bodyPr/>
          <a:lstStyle/>
          <a:p>
            <a:endParaRPr/>
          </a:p>
        </p:txBody>
      </p:sp>
      <p:sp>
        <p:nvSpPr>
          <p:cNvPr id="208" name="Shape 20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Tags are hidden keywords within a web page that define how  your web browser must format and display the content</a:t>
            </a:r>
          </a:p>
        </p:txBody>
      </p:sp>
    </p:spTree>
    <p:extLst>
      <p:ext uri="{BB962C8B-B14F-4D97-AF65-F5344CB8AC3E}">
        <p14:creationId xmlns:p14="http://schemas.microsoft.com/office/powerpoint/2010/main" val="1197615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Alt is the text that appears if the image fails to load</a:t>
            </a:r>
          </a:p>
          <a:p>
            <a:r>
              <a:rPr lang="en-US"/>
              <a:t>Title is the text that appears when a user hovers over the image</a:t>
            </a:r>
          </a:p>
        </p:txBody>
      </p:sp>
    </p:spTree>
    <p:extLst>
      <p:ext uri="{BB962C8B-B14F-4D97-AF65-F5344CB8AC3E}">
        <p14:creationId xmlns:p14="http://schemas.microsoft.com/office/powerpoint/2010/main" val="11928819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a:effectLst/>
                <a:latin typeface="Helvetica Neue"/>
                <a:ea typeface="Helvetica Neue"/>
                <a:cs typeface="Helvetica Neue"/>
                <a:sym typeface="Helvetica Neue"/>
              </a:rPr>
              <a:t>difference between span and div is that a </a:t>
            </a:r>
            <a:r>
              <a:rPr lang="en-US" sz="2200" b="1" i="0">
                <a:effectLst/>
                <a:latin typeface="Helvetica Neue"/>
                <a:ea typeface="Helvetica Neue"/>
                <a:cs typeface="Helvetica Neue"/>
                <a:sym typeface="Helvetica Neue"/>
              </a:rPr>
              <a:t>span</a:t>
            </a:r>
            <a:r>
              <a:rPr lang="en-US" sz="2200" b="0" i="0">
                <a:effectLst/>
                <a:latin typeface="Helvetica Neue"/>
                <a:ea typeface="Helvetica Neue"/>
                <a:cs typeface="Helvetica Neue"/>
                <a:sym typeface="Helvetica Neue"/>
              </a:rPr>
              <a:t> element is in-line and usually used for a small chunk of HTML inside a line (such as inside a paragraph) whereas a </a:t>
            </a:r>
            <a:r>
              <a:rPr lang="en-US" sz="2200" b="1" i="0">
                <a:effectLst/>
                <a:latin typeface="Helvetica Neue"/>
                <a:ea typeface="Helvetica Neue"/>
                <a:cs typeface="Helvetica Neue"/>
                <a:sym typeface="Helvetica Neue"/>
              </a:rPr>
              <a:t>div</a:t>
            </a:r>
            <a:r>
              <a:rPr lang="en-US" sz="2200" b="0" i="0">
                <a:effectLst/>
                <a:latin typeface="Helvetica Neue"/>
                <a:ea typeface="Helvetica Neue"/>
                <a:cs typeface="Helvetica Neue"/>
                <a:sym typeface="Helvetica Neue"/>
              </a:rPr>
              <a:t> (division) element is block-line (which is basically equivalent to having a line-break before and after it) and used to group larger chunks of code</a:t>
            </a:r>
            <a:endParaRPr lang="en-US"/>
          </a:p>
        </p:txBody>
      </p:sp>
    </p:spTree>
    <p:extLst>
      <p:ext uri="{BB962C8B-B14F-4D97-AF65-F5344CB8AC3E}">
        <p14:creationId xmlns:p14="http://schemas.microsoft.com/office/powerpoint/2010/main" val="24050771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b="0" i="0">
                <a:effectLst/>
                <a:latin typeface="Helvetica Neue"/>
                <a:ea typeface="Helvetica Neue"/>
                <a:cs typeface="Helvetica Neue"/>
                <a:sym typeface="Helvetica Neue"/>
              </a:rPr>
              <a:t>difference between span and div is that a </a:t>
            </a:r>
            <a:r>
              <a:rPr lang="en-US" sz="2200" b="1" i="0">
                <a:effectLst/>
                <a:latin typeface="Helvetica Neue"/>
                <a:ea typeface="Helvetica Neue"/>
                <a:cs typeface="Helvetica Neue"/>
                <a:sym typeface="Helvetica Neue"/>
              </a:rPr>
              <a:t>span</a:t>
            </a:r>
            <a:r>
              <a:rPr lang="en-US" sz="2200" b="0" i="0">
                <a:effectLst/>
                <a:latin typeface="Helvetica Neue"/>
                <a:ea typeface="Helvetica Neue"/>
                <a:cs typeface="Helvetica Neue"/>
                <a:sym typeface="Helvetica Neue"/>
              </a:rPr>
              <a:t> element is in-line and usually used for a small chunk of HTML inside a line (such as inside a paragraph) whereas a </a:t>
            </a:r>
            <a:r>
              <a:rPr lang="en-US" sz="2200" b="1" i="0">
                <a:effectLst/>
                <a:latin typeface="Helvetica Neue"/>
                <a:ea typeface="Helvetica Neue"/>
                <a:cs typeface="Helvetica Neue"/>
                <a:sym typeface="Helvetica Neue"/>
              </a:rPr>
              <a:t>div</a:t>
            </a:r>
            <a:r>
              <a:rPr lang="en-US" sz="2200" b="0" i="0">
                <a:effectLst/>
                <a:latin typeface="Helvetica Neue"/>
                <a:ea typeface="Helvetica Neue"/>
                <a:cs typeface="Helvetica Neue"/>
                <a:sym typeface="Helvetica Neue"/>
              </a:rPr>
              <a:t> (division) element is block-line (which is basically equivalent to having a line-break before and after it) and used to group larger chunks of code</a:t>
            </a:r>
            <a:endParaRPr lang="en-US"/>
          </a:p>
          <a:p>
            <a:r>
              <a:rPr lang="en-US" sz="2200" b="0" i="0">
                <a:effectLst/>
                <a:latin typeface="Helvetica Neue"/>
                <a:ea typeface="Helvetica Neue"/>
                <a:cs typeface="Helvetica Neue"/>
                <a:sym typeface="Helvetica Neue"/>
              </a:rPr>
              <a:t>The &lt;div&gt; tag defines a division or a section in an HTML document.</a:t>
            </a:r>
          </a:p>
          <a:p>
            <a:r>
              <a:rPr lang="en-US" sz="2200" b="0" i="0">
                <a:effectLst/>
                <a:latin typeface="Helvetica Neue"/>
                <a:ea typeface="Helvetica Neue"/>
                <a:cs typeface="Helvetica Neue"/>
                <a:sym typeface="Helvetica Neue"/>
              </a:rPr>
              <a:t>The &lt;div&gt; tag is used to group block-elements to format them with CSS.</a:t>
            </a:r>
          </a:p>
          <a:p>
            <a:endParaRPr lang="en-US"/>
          </a:p>
        </p:txBody>
      </p:sp>
    </p:spTree>
    <p:extLst>
      <p:ext uri="{BB962C8B-B14F-4D97-AF65-F5344CB8AC3E}">
        <p14:creationId xmlns:p14="http://schemas.microsoft.com/office/powerpoint/2010/main" val="24060273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Good example of span: Three dropdowns for birthday (month, day, year) all on the same line</a:t>
            </a:r>
          </a:p>
        </p:txBody>
      </p:sp>
    </p:spTree>
    <p:extLst>
      <p:ext uri="{BB962C8B-B14F-4D97-AF65-F5344CB8AC3E}">
        <p14:creationId xmlns:p14="http://schemas.microsoft.com/office/powerpoint/2010/main" val="19154826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Clicking the submit button will send us to the page that is the </a:t>
            </a:r>
            <a:r>
              <a:rPr lang="en-US" b="1"/>
              <a:t>action</a:t>
            </a:r>
          </a:p>
          <a:p>
            <a:r>
              <a:rPr lang="en-US" b="1" err="1"/>
              <a:t>Fieldset</a:t>
            </a:r>
            <a:r>
              <a:rPr lang="en-US" b="1"/>
              <a:t> </a:t>
            </a:r>
            <a:r>
              <a:rPr lang="en-US" b="0"/>
              <a:t>is used to group related elements in a form</a:t>
            </a:r>
            <a:endParaRPr lang="en-US"/>
          </a:p>
        </p:txBody>
      </p:sp>
    </p:spTree>
    <p:extLst>
      <p:ext uri="{BB962C8B-B14F-4D97-AF65-F5344CB8AC3E}">
        <p14:creationId xmlns:p14="http://schemas.microsoft.com/office/powerpoint/2010/main" val="12551702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a:effectLst/>
                <a:latin typeface="Helvetica Neue"/>
                <a:ea typeface="Helvetica Neue"/>
                <a:cs typeface="Helvetica Neue"/>
                <a:sym typeface="Helvetica Neue"/>
              </a:rPr>
              <a:t>A </a:t>
            </a:r>
            <a:r>
              <a:rPr lang="en-US" sz="2200" b="1" i="0">
                <a:effectLst/>
                <a:latin typeface="Helvetica Neue"/>
                <a:ea typeface="Helvetica Neue"/>
                <a:cs typeface="Helvetica Neue"/>
                <a:sym typeface="Helvetica Neue"/>
              </a:rPr>
              <a:t>semantic element</a:t>
            </a:r>
            <a:r>
              <a:rPr lang="en-US" sz="2200" b="0" i="0">
                <a:effectLst/>
                <a:latin typeface="Helvetica Neue"/>
                <a:ea typeface="Helvetica Neue"/>
                <a:cs typeface="Helvetica Neue"/>
                <a:sym typeface="Helvetica Neue"/>
              </a:rPr>
              <a:t> clearly describes its meaning to both the browser and the developer.</a:t>
            </a:r>
            <a:endParaRPr lang="en-US"/>
          </a:p>
        </p:txBody>
      </p:sp>
    </p:spTree>
    <p:extLst>
      <p:ext uri="{BB962C8B-B14F-4D97-AF65-F5344CB8AC3E}">
        <p14:creationId xmlns:p14="http://schemas.microsoft.com/office/powerpoint/2010/main" val="1359573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a:effectLst/>
                <a:latin typeface="Helvetica Neue"/>
                <a:ea typeface="Helvetica Neue"/>
                <a:cs typeface="Helvetica Neue"/>
                <a:sym typeface="Helvetica Neue"/>
              </a:rPr>
              <a:t>Reserved characters in HTML must be replaced with character </a:t>
            </a:r>
            <a:r>
              <a:rPr lang="en-US" sz="2200" b="1" i="0">
                <a:effectLst/>
                <a:latin typeface="Helvetica Neue"/>
                <a:ea typeface="Helvetica Neue"/>
                <a:cs typeface="Helvetica Neue"/>
                <a:sym typeface="Helvetica Neue"/>
              </a:rPr>
              <a:t>entities</a:t>
            </a:r>
          </a:p>
        </p:txBody>
      </p:sp>
    </p:spTree>
    <p:extLst>
      <p:ext uri="{BB962C8B-B14F-4D97-AF65-F5344CB8AC3E}">
        <p14:creationId xmlns:p14="http://schemas.microsoft.com/office/powerpoint/2010/main" val="14882152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The style tag goes after the head tag and before the body tag</a:t>
            </a:r>
          </a:p>
        </p:txBody>
      </p:sp>
    </p:spTree>
    <p:extLst>
      <p:ext uri="{BB962C8B-B14F-4D97-AF65-F5344CB8AC3E}">
        <p14:creationId xmlns:p14="http://schemas.microsoft.com/office/powerpoint/2010/main" val="2481332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Order of styles is cascading, which means lower on the stylesheet takes precedence</a:t>
            </a:r>
          </a:p>
        </p:txBody>
      </p:sp>
    </p:spTree>
    <p:extLst>
      <p:ext uri="{BB962C8B-B14F-4D97-AF65-F5344CB8AC3E}">
        <p14:creationId xmlns:p14="http://schemas.microsoft.com/office/powerpoint/2010/main" val="2460154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Display property specifies the type of box used for an HTML element</a:t>
            </a:r>
          </a:p>
          <a:p>
            <a:r>
              <a:rPr lang="en-US"/>
              <a:t>Inline </a:t>
            </a:r>
            <a:r>
              <a:rPr lang="en-US">
                <a:sym typeface="Wingdings" panose="05000000000000000000" pitchFamily="2" charset="2"/>
              </a:rPr>
              <a:t> </a:t>
            </a:r>
            <a:r>
              <a:rPr lang="en-US" sz="2200" b="0" i="0">
                <a:effectLst/>
                <a:latin typeface="Helvetica Neue"/>
                <a:ea typeface="Helvetica Neue"/>
                <a:cs typeface="Helvetica Neue"/>
                <a:sym typeface="Helvetica Neue"/>
              </a:rPr>
              <a:t>Displays an element as an inline element (like &lt;span&gt;)</a:t>
            </a:r>
            <a:endParaRPr lang="en-US">
              <a:sym typeface="Wingdings" panose="05000000000000000000" pitchFamily="2" charset="2"/>
            </a:endParaRPr>
          </a:p>
          <a:p>
            <a:r>
              <a:rPr lang="en-US">
                <a:sym typeface="Wingdings" panose="05000000000000000000" pitchFamily="2" charset="2"/>
              </a:rPr>
              <a:t>Block  </a:t>
            </a:r>
            <a:r>
              <a:rPr lang="en-US" sz="2200" b="0" i="0">
                <a:effectLst/>
                <a:latin typeface="Helvetica Neue"/>
                <a:ea typeface="Helvetica Neue"/>
                <a:cs typeface="Helvetica Neue"/>
                <a:sym typeface="Helvetica Neue"/>
              </a:rPr>
              <a:t>Displays an element as a block element (like &lt;p&gt;)</a:t>
            </a:r>
            <a:endParaRPr lang="en-US">
              <a:sym typeface="Wingdings" panose="05000000000000000000" pitchFamily="2" charset="2"/>
            </a:endParaRPr>
          </a:p>
          <a:p>
            <a:r>
              <a:rPr lang="en-US">
                <a:sym typeface="Wingdings" panose="05000000000000000000" pitchFamily="2" charset="2"/>
              </a:rPr>
              <a:t>None  </a:t>
            </a:r>
            <a:r>
              <a:rPr lang="en-US">
                <a:effectLst/>
              </a:rPr>
              <a:t>The element will not be displayed at all (has no effect on layout)</a:t>
            </a:r>
          </a:p>
          <a:p>
            <a:r>
              <a:rPr lang="en-US"/>
              <a:t>https://www.w3schools.com/cssref/pr_class_display.asp</a:t>
            </a:r>
          </a:p>
        </p:txBody>
      </p:sp>
    </p:spTree>
    <p:extLst>
      <p:ext uri="{BB962C8B-B14F-4D97-AF65-F5344CB8AC3E}">
        <p14:creationId xmlns:p14="http://schemas.microsoft.com/office/powerpoint/2010/main" val="2645914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a:t>Tags are hidden keywords within a web page that define how  your web browser must format and display the content</a:t>
            </a:r>
          </a:p>
          <a:p>
            <a:endParaRPr lang="en-US"/>
          </a:p>
        </p:txBody>
      </p:sp>
    </p:spTree>
    <p:extLst>
      <p:ext uri="{BB962C8B-B14F-4D97-AF65-F5344CB8AC3E}">
        <p14:creationId xmlns:p14="http://schemas.microsoft.com/office/powerpoint/2010/main" val="26402039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a:effectLst/>
                <a:latin typeface="Helvetica Neue"/>
                <a:ea typeface="Helvetica Neue"/>
                <a:cs typeface="Helvetica Neue"/>
                <a:sym typeface="Helvetica Neue"/>
              </a:rPr>
              <a:t>position property specifies the type of positioning method used for an element </a:t>
            </a:r>
          </a:p>
          <a:p>
            <a:r>
              <a:rPr lang="en-US">
                <a:effectLst/>
              </a:rPr>
              <a:t>Static </a:t>
            </a:r>
            <a:r>
              <a:rPr lang="en-US">
                <a:effectLst/>
                <a:sym typeface="Wingdings" panose="05000000000000000000" pitchFamily="2" charset="2"/>
              </a:rPr>
              <a:t> </a:t>
            </a:r>
            <a:r>
              <a:rPr lang="en-US">
                <a:effectLst/>
              </a:rPr>
              <a:t>Elements render in order, as they appear in the document flow</a:t>
            </a:r>
          </a:p>
          <a:p>
            <a:r>
              <a:rPr lang="en-US">
                <a:effectLst/>
              </a:rPr>
              <a:t>Absolute </a:t>
            </a:r>
            <a:r>
              <a:rPr lang="en-US">
                <a:effectLst/>
                <a:sym typeface="Wingdings" panose="05000000000000000000" pitchFamily="2" charset="2"/>
              </a:rPr>
              <a:t></a:t>
            </a:r>
            <a:r>
              <a:rPr lang="en-US">
                <a:effectLst/>
              </a:rPr>
              <a:t> The element is positioned relative to its first positioned (not static) ancestor element</a:t>
            </a:r>
          </a:p>
          <a:p>
            <a:r>
              <a:rPr lang="en-US">
                <a:effectLst/>
              </a:rPr>
              <a:t>Fixed </a:t>
            </a:r>
            <a:r>
              <a:rPr lang="en-US">
                <a:effectLst/>
                <a:sym typeface="Wingdings" panose="05000000000000000000" pitchFamily="2" charset="2"/>
              </a:rPr>
              <a:t> </a:t>
            </a:r>
            <a:r>
              <a:rPr lang="en-US">
                <a:effectLst/>
              </a:rPr>
              <a:t>The element is positioned relative to the browser window</a:t>
            </a:r>
          </a:p>
          <a:p>
            <a:r>
              <a:rPr lang="en-US" sz="2200" b="0" i="0">
                <a:effectLst/>
                <a:latin typeface="Helvetica Neue"/>
                <a:ea typeface="Helvetica Neue"/>
                <a:cs typeface="Helvetica Neue"/>
                <a:sym typeface="Helvetica Neue"/>
              </a:rPr>
              <a:t>Relative </a:t>
            </a:r>
            <a:r>
              <a:rPr lang="en-US" sz="2200" b="0" i="0">
                <a:effectLst/>
                <a:latin typeface="Helvetica Neue"/>
                <a:ea typeface="Helvetica Neue"/>
                <a:cs typeface="Helvetica Neue"/>
                <a:sym typeface="Wingdings" panose="05000000000000000000" pitchFamily="2" charset="2"/>
              </a:rPr>
              <a:t> </a:t>
            </a:r>
            <a:r>
              <a:rPr lang="en-US">
                <a:effectLst/>
              </a:rPr>
              <a:t>The element is positioned relative to its normal position, so "left:20px" adds 20 pixels to the element's LEFT position</a:t>
            </a:r>
          </a:p>
          <a:p>
            <a:r>
              <a:rPr lang="en-US"/>
              <a:t>https://www.w3schools.com/cssref/pr_class_position.asp</a:t>
            </a:r>
            <a:br>
              <a:rPr lang="en-US"/>
            </a:br>
            <a:endParaRPr lang="en-US" sz="2200" b="0" i="0">
              <a:effectLst/>
              <a:latin typeface="Helvetica Neue"/>
              <a:ea typeface="Helvetica Neue"/>
              <a:cs typeface="Helvetica Neue"/>
              <a:sym typeface="Helvetica Neue"/>
            </a:endParaRPr>
          </a:p>
        </p:txBody>
      </p:sp>
    </p:spTree>
    <p:extLst>
      <p:ext uri="{BB962C8B-B14F-4D97-AF65-F5344CB8AC3E}">
        <p14:creationId xmlns:p14="http://schemas.microsoft.com/office/powerpoint/2010/main" val="29332220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https://www.w3schools.com/cssref/pr_font_font.asp</a:t>
            </a:r>
          </a:p>
        </p:txBody>
      </p:sp>
    </p:spTree>
    <p:extLst>
      <p:ext uri="{BB962C8B-B14F-4D97-AF65-F5344CB8AC3E}">
        <p14:creationId xmlns:p14="http://schemas.microsoft.com/office/powerpoint/2010/main" val="42889119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https://www.w3schools.com/cssref/css3_pr_background.asp</a:t>
            </a:r>
          </a:p>
        </p:txBody>
      </p:sp>
    </p:spTree>
    <p:extLst>
      <p:ext uri="{BB962C8B-B14F-4D97-AF65-F5344CB8AC3E}">
        <p14:creationId xmlns:p14="http://schemas.microsoft.com/office/powerpoint/2010/main" val="1629027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3578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a:effectLst/>
                <a:latin typeface="Helvetica Neue"/>
                <a:ea typeface="Helvetica Neue"/>
                <a:cs typeface="Helvetica Neue"/>
                <a:sym typeface="Helvetica Neue"/>
              </a:rPr>
              <a:t>The &lt;!DOCTYPE html&gt; declaration defines this document to be HTML5</a:t>
            </a:r>
          </a:p>
          <a:p>
            <a:r>
              <a:rPr lang="en-US" sz="2200" b="0" i="0">
                <a:effectLst/>
                <a:latin typeface="Helvetica Neue"/>
                <a:ea typeface="Helvetica Neue"/>
                <a:cs typeface="Helvetica Neue"/>
                <a:sym typeface="Helvetica Neue"/>
              </a:rPr>
              <a:t>The &lt;html&gt; element is the root element of an HTML page</a:t>
            </a:r>
          </a:p>
          <a:p>
            <a:r>
              <a:rPr lang="en-US" sz="2200" b="0" i="0">
                <a:effectLst/>
                <a:latin typeface="Helvetica Neue"/>
                <a:ea typeface="Helvetica Neue"/>
                <a:cs typeface="Helvetica Neue"/>
                <a:sym typeface="Helvetica Neue"/>
              </a:rPr>
              <a:t>The &lt;head&gt; element contains meta information about the document</a:t>
            </a:r>
          </a:p>
          <a:p>
            <a:r>
              <a:rPr lang="en-US" sz="2200" b="0" i="0">
                <a:effectLst/>
                <a:latin typeface="Helvetica Neue"/>
                <a:ea typeface="Helvetica Neue"/>
                <a:cs typeface="Helvetica Neue"/>
                <a:sym typeface="Helvetica Neue"/>
              </a:rPr>
              <a:t>The &lt;title&gt; element specifies a title for the document</a:t>
            </a:r>
          </a:p>
          <a:p>
            <a:r>
              <a:rPr lang="en-US" sz="2200" b="0" i="0">
                <a:effectLst/>
                <a:latin typeface="Helvetica Neue"/>
                <a:ea typeface="Helvetica Neue"/>
                <a:cs typeface="Helvetica Neue"/>
                <a:sym typeface="Helvetica Neue"/>
              </a:rPr>
              <a:t>The &lt;body&gt; element contains the visible page content</a:t>
            </a:r>
          </a:p>
          <a:p>
            <a:endParaRPr lang="en-US"/>
          </a:p>
        </p:txBody>
      </p:sp>
    </p:spTree>
    <p:extLst>
      <p:ext uri="{BB962C8B-B14F-4D97-AF65-F5344CB8AC3E}">
        <p14:creationId xmlns:p14="http://schemas.microsoft.com/office/powerpoint/2010/main" val="31766711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a:effectLst/>
                <a:latin typeface="Helvetica Neue"/>
                <a:ea typeface="Helvetica Neue"/>
                <a:cs typeface="Helvetica Neue"/>
                <a:sym typeface="Helvetica Neue"/>
              </a:rPr>
              <a:t>The charset attribute specifies the character encoding for the HTML document.</a:t>
            </a:r>
          </a:p>
          <a:p>
            <a:pPr marL="0" marR="0" lvl="0" indent="0" defTabSz="457200" eaLnBrk="1" fontAlgn="auto" latinLnBrk="0" hangingPunct="1">
              <a:lnSpc>
                <a:spcPct val="117999"/>
              </a:lnSpc>
              <a:spcBef>
                <a:spcPts val="0"/>
              </a:spcBef>
              <a:spcAft>
                <a:spcPts val="0"/>
              </a:spcAft>
              <a:buClrTx/>
              <a:buSzTx/>
              <a:buFontTx/>
              <a:buNone/>
              <a:tabLst/>
              <a:defRPr/>
            </a:pPr>
            <a:r>
              <a:rPr lang="en-US" sz="2200" b="0" i="0">
                <a:effectLst/>
                <a:latin typeface="Helvetica Neue"/>
                <a:ea typeface="Helvetica Neue"/>
                <a:cs typeface="Helvetica Neue"/>
                <a:sym typeface="Helvetica Neue"/>
              </a:rPr>
              <a:t>UTF-8 - most commonly used character encoding that most browsers understand</a:t>
            </a:r>
          </a:p>
          <a:p>
            <a:endParaRPr lang="en-US"/>
          </a:p>
        </p:txBody>
      </p:sp>
    </p:spTree>
    <p:extLst>
      <p:ext uri="{BB962C8B-B14F-4D97-AF65-F5344CB8AC3E}">
        <p14:creationId xmlns:p14="http://schemas.microsoft.com/office/powerpoint/2010/main" val="789630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Attributes provide additional information about an element</a:t>
            </a:r>
          </a:p>
          <a:p>
            <a:r>
              <a:rPr lang="en-US">
                <a:sym typeface="Helvetica Neue"/>
              </a:rPr>
              <a:t>Attributes modify or add meaning to an HTML element.</a:t>
            </a:r>
            <a:endParaRPr lang="en-US"/>
          </a:p>
        </p:txBody>
      </p:sp>
    </p:spTree>
    <p:extLst>
      <p:ext uri="{BB962C8B-B14F-4D97-AF65-F5344CB8AC3E}">
        <p14:creationId xmlns:p14="http://schemas.microsoft.com/office/powerpoint/2010/main" val="12775693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anchor tag </a:t>
            </a:r>
            <a:r>
              <a:rPr lang="en-US" sz="2200" b="0" i="0">
                <a:effectLst/>
                <a:latin typeface="Helvetica Neue"/>
                <a:ea typeface="Helvetica Neue"/>
                <a:cs typeface="Helvetica Neue"/>
                <a:sym typeface="Helvetica Neue"/>
              </a:rPr>
              <a:t>marks the beginning and the end of a hypertext link</a:t>
            </a:r>
            <a:endParaRPr lang="en-US"/>
          </a:p>
        </p:txBody>
      </p:sp>
    </p:spTree>
    <p:extLst>
      <p:ext uri="{BB962C8B-B14F-4D97-AF65-F5344CB8AC3E}">
        <p14:creationId xmlns:p14="http://schemas.microsoft.com/office/powerpoint/2010/main" val="33006536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a:effectLst/>
                <a:latin typeface="Helvetica Neue"/>
                <a:ea typeface="Helvetica Neue"/>
                <a:cs typeface="Helvetica Neue"/>
                <a:sym typeface="Helvetica Neue"/>
              </a:rPr>
              <a:t>target attribute specifies where to open the linked document</a:t>
            </a:r>
          </a:p>
          <a:p>
            <a:r>
              <a:rPr lang="en-US" sz="2200" b="0" i="0" err="1">
                <a:effectLst/>
                <a:latin typeface="Helvetica Neue"/>
                <a:sym typeface="Helvetica Neue"/>
              </a:rPr>
              <a:t>src</a:t>
            </a:r>
            <a:r>
              <a:rPr lang="en-US" sz="2200" b="0" i="0">
                <a:effectLst/>
                <a:latin typeface="Helvetica Neue"/>
                <a:sym typeface="Helvetica Neue"/>
              </a:rPr>
              <a:t> attribute is the image source (image.jpg) and alt is additional info about an image</a:t>
            </a:r>
            <a:endParaRPr lang="en-US"/>
          </a:p>
        </p:txBody>
      </p:sp>
    </p:spTree>
    <p:extLst>
      <p:ext uri="{BB962C8B-B14F-4D97-AF65-F5344CB8AC3E}">
        <p14:creationId xmlns:p14="http://schemas.microsoft.com/office/powerpoint/2010/main" val="13390721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&lt;</a:t>
            </a:r>
            <a:r>
              <a:rPr lang="en-US" err="1"/>
              <a:t>br</a:t>
            </a:r>
            <a:r>
              <a:rPr lang="en-US"/>
              <a:t>&gt; line break</a:t>
            </a:r>
          </a:p>
          <a:p>
            <a:r>
              <a:rPr lang="en-US"/>
              <a:t>&lt;a&gt; </a:t>
            </a:r>
            <a:r>
              <a:rPr lang="en-US" sz="2200" b="0" i="0">
                <a:effectLst/>
                <a:latin typeface="Helvetica Neue"/>
                <a:ea typeface="Helvetica Neue"/>
                <a:cs typeface="Helvetica Neue"/>
                <a:sym typeface="Helvetica Neue"/>
              </a:rPr>
              <a:t>marks the beginning and the end of a hypertext link (links to another page)</a:t>
            </a:r>
            <a:endParaRPr lang="en-US"/>
          </a:p>
          <a:p>
            <a:r>
              <a:rPr lang="en-US"/>
              <a:t>&lt;span&gt; </a:t>
            </a:r>
            <a:r>
              <a:rPr lang="en-US" sz="2200" b="0" i="0">
                <a:effectLst/>
                <a:latin typeface="Helvetica Neue"/>
                <a:ea typeface="Helvetica Neue"/>
                <a:cs typeface="Helvetica Neue"/>
                <a:sym typeface="Helvetica Neue"/>
              </a:rPr>
              <a:t>groups inline-elements in a document and usually used for a small chunk of HTML inside a line (such as inside a paragraph) </a:t>
            </a:r>
          </a:p>
          <a:p>
            <a:r>
              <a:rPr lang="en-US" sz="2200" b="0" i="0">
                <a:effectLst/>
                <a:latin typeface="Helvetica Neue"/>
                <a:sym typeface="Helvetica Neue"/>
              </a:rPr>
              <a:t>&lt;</a:t>
            </a:r>
            <a:r>
              <a:rPr lang="en-US" sz="2200" b="0" i="0" err="1">
                <a:effectLst/>
                <a:latin typeface="Helvetica Neue"/>
                <a:sym typeface="Helvetica Neue"/>
              </a:rPr>
              <a:t>img</a:t>
            </a:r>
            <a:r>
              <a:rPr lang="en-US" sz="2200" b="0" i="0">
                <a:effectLst/>
                <a:latin typeface="Helvetica Neue"/>
                <a:sym typeface="Helvetica Neue"/>
              </a:rPr>
              <a:t>&gt; image tag used for an image</a:t>
            </a:r>
          </a:p>
          <a:p>
            <a:r>
              <a:rPr lang="en-US" sz="2200" b="0" i="0">
                <a:effectLst/>
                <a:latin typeface="Helvetica Neue"/>
                <a:sym typeface="Helvetica Neue"/>
              </a:rPr>
              <a:t>&lt;script&gt; script tag used for a script (JS or CSS)</a:t>
            </a:r>
          </a:p>
          <a:p>
            <a:r>
              <a:rPr lang="en-US" sz="2200" b="0" i="0">
                <a:effectLst/>
                <a:latin typeface="Helvetica Neue"/>
                <a:sym typeface="Helvetica Neue"/>
              </a:rPr>
              <a:t>&lt;style&gt; style tag used for internal styles</a:t>
            </a:r>
          </a:p>
          <a:p>
            <a:r>
              <a:rPr lang="en-US" sz="2200" b="0" i="0">
                <a:effectLst/>
                <a:latin typeface="Helvetica Neue"/>
                <a:sym typeface="Helvetica Neue"/>
              </a:rPr>
              <a:t>&lt;link&gt; </a:t>
            </a:r>
            <a:r>
              <a:rPr lang="en-US" sz="2200" b="0" i="0">
                <a:effectLst/>
                <a:latin typeface="Helvetica Neue"/>
                <a:ea typeface="Helvetica Neue"/>
                <a:cs typeface="Helvetica Neue"/>
                <a:sym typeface="Helvetica Neue"/>
              </a:rPr>
              <a:t>defines a link between a document and an external resource (external style sheet)</a:t>
            </a:r>
            <a:endParaRPr lang="en-US"/>
          </a:p>
        </p:txBody>
      </p:sp>
    </p:spTree>
    <p:extLst>
      <p:ext uri="{BB962C8B-B14F-4D97-AF65-F5344CB8AC3E}">
        <p14:creationId xmlns:p14="http://schemas.microsoft.com/office/powerpoint/2010/main" val="3981711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473200" y="1790700"/>
            <a:ext cx="21437600" cy="4927600"/>
          </a:xfrm>
          <a:prstGeom prst="rect">
            <a:avLst/>
          </a:prstGeom>
        </p:spPr>
        <p:txBody>
          <a:bodyPr anchor="b"/>
          <a:lstStyle/>
          <a:p>
            <a:r>
              <a:t>Title Text</a:t>
            </a:r>
          </a:p>
        </p:txBody>
      </p:sp>
      <p:sp>
        <p:nvSpPr>
          <p:cNvPr id="12" name="Shape 12"/>
          <p:cNvSpPr>
            <a:spLocks noGrp="1"/>
          </p:cNvSpPr>
          <p:nvPr>
            <p:ph type="body" sz="quarter" idx="1"/>
          </p:nvPr>
        </p:nvSpPr>
        <p:spPr>
          <a:xfrm>
            <a:off x="1473200" y="6845300"/>
            <a:ext cx="21437600" cy="2209800"/>
          </a:xfrm>
          <a:prstGeom prst="rect">
            <a:avLst/>
          </a:prstGeom>
        </p:spPr>
        <p:txBody>
          <a:bodyPr anchor="t"/>
          <a:lstStyle>
            <a:lvl1pPr marL="0" indent="0">
              <a:spcBef>
                <a:spcPts val="0"/>
              </a:spcBef>
              <a:buSzTx/>
              <a:buNone/>
              <a:defRPr sz="5800">
                <a:solidFill>
                  <a:srgbClr val="73BFFF"/>
                </a:solidFill>
              </a:defRPr>
            </a:lvl1pPr>
            <a:lvl2pPr marL="0" indent="228600">
              <a:spcBef>
                <a:spcPts val="0"/>
              </a:spcBef>
              <a:buSzTx/>
              <a:buNone/>
              <a:defRPr sz="5800">
                <a:solidFill>
                  <a:srgbClr val="73BFFF"/>
                </a:solidFill>
              </a:defRPr>
            </a:lvl2pPr>
            <a:lvl3pPr marL="0" indent="457200">
              <a:spcBef>
                <a:spcPts val="0"/>
              </a:spcBef>
              <a:buSzTx/>
              <a:buNone/>
              <a:defRPr sz="5800">
                <a:solidFill>
                  <a:srgbClr val="73BFFF"/>
                </a:solidFill>
              </a:defRPr>
            </a:lvl3pPr>
            <a:lvl4pPr marL="0" indent="685800">
              <a:spcBef>
                <a:spcPts val="0"/>
              </a:spcBef>
              <a:buSzTx/>
              <a:buNone/>
              <a:defRPr sz="5800">
                <a:solidFill>
                  <a:srgbClr val="73BFFF"/>
                </a:solidFill>
              </a:defRPr>
            </a:lvl4pPr>
            <a:lvl5pPr marL="0" indent="914400">
              <a:spcBef>
                <a:spcPts val="0"/>
              </a:spcBef>
              <a:buSzTx/>
              <a:buNone/>
              <a:defRPr sz="5800">
                <a:solidFill>
                  <a:srgbClr val="73BFFF"/>
                </a:solidFill>
              </a:defRPr>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4" name="Shape 94"/>
          <p:cNvSpPr>
            <a:spLocks noGrp="1"/>
          </p:cNvSpPr>
          <p:nvPr>
            <p:ph type="body" sz="quarter" idx="13"/>
          </p:nvPr>
        </p:nvSpPr>
        <p:spPr>
          <a:xfrm>
            <a:off x="2387600" y="8966200"/>
            <a:ext cx="19621500" cy="585521"/>
          </a:xfrm>
          <a:prstGeom prst="rect">
            <a:avLst/>
          </a:prstGeom>
        </p:spPr>
        <p:txBody>
          <a:bodyPr anchor="t">
            <a:spAutoFit/>
          </a:bodyPr>
          <a:lstStyle>
            <a:lvl1pPr marL="0" indent="0" algn="ctr">
              <a:spcBef>
                <a:spcPts val="0"/>
              </a:spcBef>
              <a:buSzTx/>
              <a:buNone/>
              <a:defRPr sz="3200" i="1">
                <a:solidFill>
                  <a:srgbClr val="73BFFF"/>
                </a:solidFill>
                <a:effectLst>
                  <a:outerShdw blurRad="38100" dist="36285" dir="2700000" rotWithShape="0">
                    <a:srgbClr val="000000">
                      <a:alpha val="48000"/>
                    </a:srgbClr>
                  </a:outerShdw>
                </a:effectLst>
                <a:latin typeface="Helvetica Neue"/>
                <a:ea typeface="Helvetica Neue"/>
                <a:cs typeface="Helvetica Neue"/>
                <a:sym typeface="Helvetica Neue"/>
              </a:defRPr>
            </a:lvl1pPr>
          </a:lstStyle>
          <a:p>
            <a:r>
              <a:t>–Johnny Appleseed</a:t>
            </a:r>
          </a:p>
        </p:txBody>
      </p:sp>
      <p:sp>
        <p:nvSpPr>
          <p:cNvPr id="95" name="Shape 95"/>
          <p:cNvSpPr>
            <a:spLocks noGrp="1"/>
          </p:cNvSpPr>
          <p:nvPr>
            <p:ph type="body" sz="quarter" idx="14"/>
          </p:nvPr>
        </p:nvSpPr>
        <p:spPr>
          <a:xfrm>
            <a:off x="2387600" y="6059289"/>
            <a:ext cx="19621500" cy="850901"/>
          </a:xfrm>
          <a:prstGeom prst="rect">
            <a:avLst/>
          </a:prstGeom>
        </p:spPr>
        <p:txBody>
          <a:bodyPr>
            <a:spAutoFit/>
          </a:bodyPr>
          <a:lstStyle>
            <a:lvl1pPr marL="0" indent="0" algn="ctr">
              <a:spcBef>
                <a:spcPts val="0"/>
              </a:spcBef>
              <a:buSzTx/>
              <a:buNone/>
              <a:defRPr>
                <a:effectLst>
                  <a:outerShdw blurRad="38100" dist="54428" dir="2700000" rotWithShape="0">
                    <a:srgbClr val="000000">
                      <a:alpha val="48000"/>
                    </a:srgbClr>
                  </a:outerShdw>
                </a:effectLst>
              </a:defRPr>
            </a:lvl1pPr>
          </a:lstStyle>
          <a:p>
            <a:r>
              <a:t>“Type a quote here.” </a:t>
            </a:r>
          </a:p>
        </p:txBody>
      </p:sp>
      <p:sp>
        <p:nvSpPr>
          <p:cNvPr id="96" name="Shape 96"/>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3" name="Shape 103"/>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04" name="Shape 104"/>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1" name="Shape 111"/>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Cent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8" name="Shape 118"/>
          <p:cNvSpPr>
            <a:spLocks noGrp="1"/>
          </p:cNvSpPr>
          <p:nvPr>
            <p:ph type="title"/>
          </p:nvPr>
        </p:nvSpPr>
        <p:spPr>
          <a:xfrm>
            <a:off x="1473200" y="5143500"/>
            <a:ext cx="21437600" cy="3429000"/>
          </a:xfrm>
          <a:prstGeom prst="rect">
            <a:avLst/>
          </a:prstGeom>
        </p:spPr>
        <p:txBody>
          <a:bodyPr/>
          <a:lstStyle/>
          <a:p>
            <a:r>
              <a:t>Title Text</a:t>
            </a:r>
          </a:p>
        </p:txBody>
      </p:sp>
      <p:sp>
        <p:nvSpPr>
          <p:cNvPr id="119" name="Shape 119"/>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26" name="Shape 126"/>
          <p:cNvSpPr>
            <a:spLocks noGrp="1"/>
          </p:cNvSpPr>
          <p:nvPr>
            <p:ph type="title"/>
          </p:nvPr>
        </p:nvSpPr>
        <p:spPr>
          <a:xfrm>
            <a:off x="1473200" y="5143500"/>
            <a:ext cx="21437600" cy="3429000"/>
          </a:xfrm>
          <a:prstGeom prst="rect">
            <a:avLst/>
          </a:prstGeom>
        </p:spPr>
        <p:txBody>
          <a:bodyPr/>
          <a:lstStyle>
            <a:lvl1pPr>
              <a:defRPr sz="9000"/>
            </a:lvl1pPr>
          </a:lstStyle>
          <a:p>
            <a:r>
              <a:t>Title Text</a:t>
            </a:r>
          </a:p>
        </p:txBody>
      </p:sp>
      <p:sp>
        <p:nvSpPr>
          <p:cNvPr id="127" name="Shape 127"/>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4" name="Shape 134"/>
          <p:cNvSpPr>
            <a:spLocks noGrp="1"/>
          </p:cNvSpPr>
          <p:nvPr>
            <p:ph type="title"/>
          </p:nvPr>
        </p:nvSpPr>
        <p:spPr>
          <a:xfrm>
            <a:off x="1473200" y="1790700"/>
            <a:ext cx="21437600" cy="4927600"/>
          </a:xfrm>
          <a:prstGeom prst="rect">
            <a:avLst/>
          </a:prstGeom>
        </p:spPr>
        <p:txBody>
          <a:bodyPr lIns="0" tIns="0" rIns="0" bIns="0" anchor="b"/>
          <a:lstStyle/>
          <a:p>
            <a:r>
              <a:t>Title Text</a:t>
            </a:r>
          </a:p>
        </p:txBody>
      </p:sp>
      <p:sp>
        <p:nvSpPr>
          <p:cNvPr id="135" name="Shape 135"/>
          <p:cNvSpPr>
            <a:spLocks noGrp="1"/>
          </p:cNvSpPr>
          <p:nvPr>
            <p:ph type="body" sz="quarter" idx="1"/>
          </p:nvPr>
        </p:nvSpPr>
        <p:spPr>
          <a:xfrm>
            <a:off x="1473200" y="6845300"/>
            <a:ext cx="21437600" cy="2209800"/>
          </a:xfrm>
          <a:prstGeom prst="rect">
            <a:avLst/>
          </a:prstGeom>
        </p:spPr>
        <p:txBody>
          <a:bodyPr lIns="0" tIns="0" rIns="0" bIns="0"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r>
              <a:t>Body Level One</a:t>
            </a:r>
          </a:p>
          <a:p>
            <a:pPr lvl="1"/>
            <a:r>
              <a:t>Body Level Two</a:t>
            </a:r>
          </a:p>
          <a:p>
            <a:pPr lvl="2"/>
            <a:r>
              <a:t>Body Level Three</a:t>
            </a:r>
          </a:p>
          <a:p>
            <a:pPr lvl="3"/>
            <a:r>
              <a:t>Body Level Four</a:t>
            </a:r>
          </a:p>
          <a:p>
            <a:pPr lvl="4"/>
            <a:r>
              <a:t>Body Level Five</a:t>
            </a:r>
          </a:p>
        </p:txBody>
      </p:sp>
      <p:sp>
        <p:nvSpPr>
          <p:cNvPr id="136" name="Shape 136"/>
          <p:cNvSpPr>
            <a:spLocks noGrp="1"/>
          </p:cNvSpPr>
          <p:nvPr>
            <p:ph type="sldNum" sz="quarter" idx="2"/>
          </p:nvPr>
        </p:nvSpPr>
        <p:spPr>
          <a:xfrm>
            <a:off x="11785600" y="12344400"/>
            <a:ext cx="5689600" cy="736601"/>
          </a:xfrm>
          <a:prstGeom prst="rect">
            <a:avLst/>
          </a:prstGeom>
        </p:spPr>
        <p:txBody>
          <a:bodyPr lIns="45719" tIns="45719" rIns="45719" bIns="45719" anchor="ctr"/>
          <a:lstStyle>
            <a:lvl1pPr>
              <a:defRPr sz="1200" b="0">
                <a:solidFill>
                  <a:srgbClr val="FFFFFF"/>
                </a:solidFill>
                <a:latin typeface="+mn-lt"/>
                <a:ea typeface="+mn-ea"/>
                <a:cs typeface="+mn-cs"/>
                <a:sym typeface="Helvetica Neue Light"/>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Bullets &amp; 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43" name="Shape 143"/>
          <p:cNvSpPr>
            <a:spLocks noGrp="1"/>
          </p:cNvSpPr>
          <p:nvPr>
            <p:ph type="title"/>
          </p:nvPr>
        </p:nvSpPr>
        <p:spPr>
          <a:prstGeom prst="rect">
            <a:avLst/>
          </a:prstGeom>
        </p:spPr>
        <p:txBody>
          <a:bodyPr lIns="0" tIns="0" rIns="0" bIns="0"/>
          <a:lstStyle/>
          <a:p>
            <a:r>
              <a:t>Title Text</a:t>
            </a:r>
          </a:p>
        </p:txBody>
      </p:sp>
      <p:sp>
        <p:nvSpPr>
          <p:cNvPr id="144" name="Shape 144"/>
          <p:cNvSpPr>
            <a:spLocks noGrp="1"/>
          </p:cNvSpPr>
          <p:nvPr>
            <p:ph type="body" sz="half" idx="1"/>
          </p:nvPr>
        </p:nvSpPr>
        <p:spPr>
          <a:xfrm>
            <a:off x="1473200" y="3898900"/>
            <a:ext cx="10007600" cy="8039100"/>
          </a:xfrm>
          <a:prstGeom prst="rect">
            <a:avLst/>
          </a:prstGeom>
        </p:spPr>
        <p:txBody>
          <a:bodyPr lIns="0" tIns="0" rIns="0" bIns="0"/>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r>
              <a:t>Body Level One</a:t>
            </a:r>
          </a:p>
          <a:p>
            <a:pPr lvl="1"/>
            <a:r>
              <a:t>Body Level Two</a:t>
            </a:r>
          </a:p>
          <a:p>
            <a:pPr lvl="2"/>
            <a:r>
              <a:t>Body Level Three</a:t>
            </a:r>
          </a:p>
          <a:p>
            <a:pPr lvl="3"/>
            <a:r>
              <a:t>Body Level Four</a:t>
            </a:r>
          </a:p>
          <a:p>
            <a:pPr lvl="4"/>
            <a:r>
              <a:t>Body Level Five</a:t>
            </a:r>
          </a:p>
        </p:txBody>
      </p:sp>
      <p:sp>
        <p:nvSpPr>
          <p:cNvPr id="145" name="Shape 145"/>
          <p:cNvSpPr>
            <a:spLocks noGrp="1"/>
          </p:cNvSpPr>
          <p:nvPr>
            <p:ph type="sldNum" sz="quarter" idx="2"/>
          </p:nvPr>
        </p:nvSpPr>
        <p:spPr>
          <a:xfrm>
            <a:off x="11785600" y="12344400"/>
            <a:ext cx="5689600" cy="736601"/>
          </a:xfrm>
          <a:prstGeom prst="rect">
            <a:avLst/>
          </a:prstGeom>
        </p:spPr>
        <p:txBody>
          <a:bodyPr lIns="45719" tIns="45719" rIns="45719" bIns="45719" anchor="ctr"/>
          <a:lstStyle>
            <a:lvl1pPr>
              <a:defRPr sz="1200" b="0">
                <a:solidFill>
                  <a:srgbClr val="FFFFFF"/>
                </a:solidFill>
                <a:latin typeface="+mn-lt"/>
                <a:ea typeface="+mn-ea"/>
                <a:cs typeface="+mn-cs"/>
                <a:sym typeface="Helvetica Neue Light"/>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mp; 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2" name="Shape 152"/>
          <p:cNvSpPr>
            <a:spLocks noGrp="1"/>
          </p:cNvSpPr>
          <p:nvPr>
            <p:ph type="title"/>
          </p:nvPr>
        </p:nvSpPr>
        <p:spPr>
          <a:prstGeom prst="rect">
            <a:avLst/>
          </a:prstGeom>
        </p:spPr>
        <p:txBody>
          <a:bodyPr lIns="0" tIns="0" rIns="0" bIns="0"/>
          <a:lstStyle/>
          <a:p>
            <a:r>
              <a:t>Title Text</a:t>
            </a:r>
          </a:p>
        </p:txBody>
      </p:sp>
      <p:sp>
        <p:nvSpPr>
          <p:cNvPr id="153" name="Shape 153"/>
          <p:cNvSpPr>
            <a:spLocks noGrp="1"/>
          </p:cNvSpPr>
          <p:nvPr>
            <p:ph type="body" idx="1"/>
          </p:nvPr>
        </p:nvSpPr>
        <p:spPr>
          <a:xfrm>
            <a:off x="1473200" y="3898900"/>
            <a:ext cx="21437600" cy="8039100"/>
          </a:xfrm>
          <a:prstGeom prst="rect">
            <a:avLst/>
          </a:prstGeom>
        </p:spPr>
        <p:txBody>
          <a:bodyPr lIns="0" tIns="0" rIns="0" bIns="0"/>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r>
              <a:t>Body Level One</a:t>
            </a:r>
          </a:p>
          <a:p>
            <a:pPr lvl="1"/>
            <a:r>
              <a:t>Body Level Two</a:t>
            </a:r>
          </a:p>
          <a:p>
            <a:pPr lvl="2"/>
            <a:r>
              <a:t>Body Level Three</a:t>
            </a:r>
          </a:p>
          <a:p>
            <a:pPr lvl="3"/>
            <a:r>
              <a:t>Body Level Four</a:t>
            </a:r>
          </a:p>
          <a:p>
            <a:pPr lvl="4"/>
            <a:r>
              <a:t>Body Level Five</a:t>
            </a:r>
          </a:p>
        </p:txBody>
      </p:sp>
      <p:sp>
        <p:nvSpPr>
          <p:cNvPr id="154" name="Shape 154"/>
          <p:cNvSpPr>
            <a:spLocks noGrp="1"/>
          </p:cNvSpPr>
          <p:nvPr>
            <p:ph type="sldNum" sz="quarter" idx="2"/>
          </p:nvPr>
        </p:nvSpPr>
        <p:spPr>
          <a:xfrm>
            <a:off x="11785600" y="12344400"/>
            <a:ext cx="5689600" cy="736601"/>
          </a:xfrm>
          <a:prstGeom prst="rect">
            <a:avLst/>
          </a:prstGeom>
        </p:spPr>
        <p:txBody>
          <a:bodyPr lIns="45719" tIns="45719" rIns="45719" bIns="45719" anchor="ctr"/>
          <a:lstStyle>
            <a:lvl1pPr>
              <a:defRPr sz="1200" b="0">
                <a:solidFill>
                  <a:srgbClr val="FFFFFF"/>
                </a:solidFill>
                <a:latin typeface="+mn-lt"/>
                <a:ea typeface="+mn-ea"/>
                <a:cs typeface="+mn-cs"/>
                <a:sym typeface="Helvetica Neue Light"/>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mp; Bullets">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1" name="Shape 161"/>
          <p:cNvSpPr>
            <a:spLocks noGrp="1"/>
          </p:cNvSpPr>
          <p:nvPr>
            <p:ph type="title"/>
          </p:nvPr>
        </p:nvSpPr>
        <p:spPr>
          <a:prstGeom prst="rect">
            <a:avLst/>
          </a:prstGeom>
        </p:spPr>
        <p:txBody>
          <a:bodyPr lIns="0" tIns="0" rIns="0" bIns="0"/>
          <a:lstStyle/>
          <a:p>
            <a:r>
              <a:t>Title Text</a:t>
            </a:r>
          </a:p>
        </p:txBody>
      </p:sp>
      <p:sp>
        <p:nvSpPr>
          <p:cNvPr id="162" name="Shape 162"/>
          <p:cNvSpPr>
            <a:spLocks noGrp="1"/>
          </p:cNvSpPr>
          <p:nvPr>
            <p:ph type="body" idx="1"/>
          </p:nvPr>
        </p:nvSpPr>
        <p:spPr>
          <a:xfrm>
            <a:off x="1473200" y="3898900"/>
            <a:ext cx="21437600" cy="8039100"/>
          </a:xfrm>
          <a:prstGeom prst="rect">
            <a:avLst/>
          </a:prstGeom>
        </p:spPr>
        <p:txBody>
          <a:bodyPr lIns="0" tIns="0" rIns="0" bIns="0"/>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r>
              <a:t>Body Level One</a:t>
            </a:r>
          </a:p>
          <a:p>
            <a:pPr lvl="1"/>
            <a:r>
              <a:t>Body Level Two</a:t>
            </a:r>
          </a:p>
          <a:p>
            <a:pPr lvl="2"/>
            <a:r>
              <a:t>Body Level Three</a:t>
            </a:r>
          </a:p>
          <a:p>
            <a:pPr lvl="3"/>
            <a:r>
              <a:t>Body Level Four</a:t>
            </a:r>
          </a:p>
          <a:p>
            <a:pPr lvl="4"/>
            <a:r>
              <a:t>Body Level Five</a:t>
            </a:r>
          </a:p>
        </p:txBody>
      </p:sp>
      <p:sp>
        <p:nvSpPr>
          <p:cNvPr id="163" name="Shape 163"/>
          <p:cNvSpPr>
            <a:spLocks noGrp="1"/>
          </p:cNvSpPr>
          <p:nvPr>
            <p:ph type="sldNum" sz="quarter" idx="2"/>
          </p:nvPr>
        </p:nvSpPr>
        <p:spPr>
          <a:xfrm>
            <a:off x="11785600" y="12344400"/>
            <a:ext cx="5689600" cy="736601"/>
          </a:xfrm>
          <a:prstGeom prst="rect">
            <a:avLst/>
          </a:prstGeom>
        </p:spPr>
        <p:txBody>
          <a:bodyPr lIns="45719" tIns="45719" rIns="45719" bIns="45719" anchor="ctr"/>
          <a:lstStyle>
            <a:lvl1pPr>
              <a:defRPr sz="1200" b="0">
                <a:solidFill>
                  <a:srgbClr val="FFFFFF"/>
                </a:solidFill>
                <a:latin typeface="+mn-lt"/>
                <a:ea typeface="+mn-ea"/>
                <a:cs typeface="+mn-cs"/>
                <a:sym typeface="Helvetica Neue Light"/>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 Cent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0" name="Shape 170"/>
          <p:cNvSpPr>
            <a:spLocks noGrp="1"/>
          </p:cNvSpPr>
          <p:nvPr>
            <p:ph type="title"/>
          </p:nvPr>
        </p:nvSpPr>
        <p:spPr>
          <a:xfrm>
            <a:off x="1473200" y="5143500"/>
            <a:ext cx="21437600" cy="3429000"/>
          </a:xfrm>
          <a:prstGeom prst="rect">
            <a:avLst/>
          </a:prstGeom>
        </p:spPr>
        <p:txBody>
          <a:bodyPr lIns="0" tIns="0" rIns="0" bIns="0"/>
          <a:lstStyle/>
          <a:p>
            <a:r>
              <a:t>Title Text</a:t>
            </a:r>
          </a:p>
        </p:txBody>
      </p:sp>
      <p:sp>
        <p:nvSpPr>
          <p:cNvPr id="171" name="Shape 171"/>
          <p:cNvSpPr>
            <a:spLocks noGrp="1"/>
          </p:cNvSpPr>
          <p:nvPr>
            <p:ph type="sldNum" sz="quarter" idx="2"/>
          </p:nvPr>
        </p:nvSpPr>
        <p:spPr>
          <a:xfrm>
            <a:off x="11785600" y="12344400"/>
            <a:ext cx="5689600" cy="736601"/>
          </a:xfrm>
          <a:prstGeom prst="rect">
            <a:avLst/>
          </a:prstGeom>
        </p:spPr>
        <p:txBody>
          <a:bodyPr lIns="45719" tIns="45719" rIns="45719" bIns="45719" anchor="ctr"/>
          <a:lstStyle>
            <a:lvl1pPr>
              <a:defRPr sz="1200" b="0">
                <a:solidFill>
                  <a:srgbClr val="FFFFFF"/>
                </a:solidFill>
                <a:latin typeface="+mn-lt"/>
                <a:ea typeface="+mn-ea"/>
                <a:cs typeface="+mn-cs"/>
                <a:sym typeface="Helvetica Neue Light"/>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473200" y="1326346"/>
            <a:ext cx="21437600" cy="8039101"/>
          </a:xfrm>
          <a:prstGeom prst="rect">
            <a:avLst/>
          </a:prstGeom>
          <a:ln w="9525">
            <a:round/>
          </a:ln>
        </p:spPr>
        <p:txBody>
          <a:bodyPr lIns="91439" tIns="45719" rIns="91439" bIns="45719" anchor="t">
            <a:noAutofit/>
          </a:bodyPr>
          <a:lstStyle/>
          <a:p>
            <a:endParaRPr/>
          </a:p>
        </p:txBody>
      </p:sp>
      <p:sp>
        <p:nvSpPr>
          <p:cNvPr id="21" name="Shape 21"/>
          <p:cNvSpPr>
            <a:spLocks noGrp="1"/>
          </p:cNvSpPr>
          <p:nvPr>
            <p:ph type="title"/>
          </p:nvPr>
        </p:nvSpPr>
        <p:spPr>
          <a:xfrm>
            <a:off x="1473200" y="9575800"/>
            <a:ext cx="21437600" cy="1714500"/>
          </a:xfrm>
          <a:prstGeom prst="rect">
            <a:avLst/>
          </a:prstGeom>
        </p:spPr>
        <p:txBody>
          <a:bodyPr anchor="b"/>
          <a:lstStyle/>
          <a:p>
            <a:r>
              <a:t>Title Text</a:t>
            </a:r>
          </a:p>
        </p:txBody>
      </p:sp>
      <p:sp>
        <p:nvSpPr>
          <p:cNvPr id="22" name="Shape 22"/>
          <p:cNvSpPr>
            <a:spLocks noGrp="1"/>
          </p:cNvSpPr>
          <p:nvPr>
            <p:ph type="body" sz="quarter" idx="1"/>
          </p:nvPr>
        </p:nvSpPr>
        <p:spPr>
          <a:xfrm>
            <a:off x="1473200" y="11290300"/>
            <a:ext cx="21437600" cy="2197100"/>
          </a:xfrm>
          <a:prstGeom prst="rect">
            <a:avLst/>
          </a:prstGeom>
        </p:spPr>
        <p:txBody>
          <a:bodyPr anchor="t"/>
          <a:lstStyle>
            <a:lvl1pPr marL="0" indent="0">
              <a:spcBef>
                <a:spcPts val="0"/>
              </a:spcBef>
              <a:buSzTx/>
              <a:buNone/>
              <a:defRPr sz="5800">
                <a:solidFill>
                  <a:srgbClr val="73BFFF"/>
                </a:solidFill>
              </a:defRPr>
            </a:lvl1pPr>
            <a:lvl2pPr marL="0" indent="228600">
              <a:spcBef>
                <a:spcPts val="0"/>
              </a:spcBef>
              <a:buSzTx/>
              <a:buNone/>
              <a:defRPr sz="5800">
                <a:solidFill>
                  <a:srgbClr val="73BFFF"/>
                </a:solidFill>
              </a:defRPr>
            </a:lvl2pPr>
            <a:lvl3pPr marL="0" indent="457200">
              <a:spcBef>
                <a:spcPts val="0"/>
              </a:spcBef>
              <a:buSzTx/>
              <a:buNone/>
              <a:defRPr sz="5800">
                <a:solidFill>
                  <a:srgbClr val="73BFFF"/>
                </a:solidFill>
              </a:defRPr>
            </a:lvl3pPr>
            <a:lvl4pPr marL="0" indent="685800">
              <a:spcBef>
                <a:spcPts val="0"/>
              </a:spcBef>
              <a:buSzTx/>
              <a:buNone/>
              <a:defRPr sz="5800">
                <a:solidFill>
                  <a:srgbClr val="73BFFF"/>
                </a:solidFill>
              </a:defRPr>
            </a:lvl4pPr>
            <a:lvl5pPr marL="0" indent="914400">
              <a:spcBef>
                <a:spcPts val="0"/>
              </a:spcBef>
              <a:buSzTx/>
              <a:buNone/>
              <a:defRPr sz="5800">
                <a:solidFill>
                  <a:srgbClr val="73BFFF"/>
                </a:solidFill>
              </a:defRPr>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Title - Cent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8" name="Shape 178"/>
          <p:cNvSpPr>
            <a:spLocks noGrp="1"/>
          </p:cNvSpPr>
          <p:nvPr>
            <p:ph type="title"/>
          </p:nvPr>
        </p:nvSpPr>
        <p:spPr>
          <a:xfrm>
            <a:off x="1473200" y="5143500"/>
            <a:ext cx="21437600" cy="3429000"/>
          </a:xfrm>
          <a:prstGeom prst="rect">
            <a:avLst/>
          </a:prstGeom>
        </p:spPr>
        <p:txBody>
          <a:bodyPr lIns="0" tIns="0" rIns="0" bIns="0"/>
          <a:lstStyle/>
          <a:p>
            <a:r>
              <a:t>Title Text</a:t>
            </a:r>
          </a:p>
        </p:txBody>
      </p:sp>
      <p:sp>
        <p:nvSpPr>
          <p:cNvPr id="179" name="Shape 179"/>
          <p:cNvSpPr>
            <a:spLocks noGrp="1"/>
          </p:cNvSpPr>
          <p:nvPr>
            <p:ph type="sldNum" sz="quarter" idx="2"/>
          </p:nvPr>
        </p:nvSpPr>
        <p:spPr>
          <a:xfrm>
            <a:off x="11785600" y="12344400"/>
            <a:ext cx="5689600" cy="736601"/>
          </a:xfrm>
          <a:prstGeom prst="rect">
            <a:avLst/>
          </a:prstGeom>
        </p:spPr>
        <p:txBody>
          <a:bodyPr lIns="45719" tIns="45719" rIns="45719" bIns="45719" anchor="ctr"/>
          <a:lstStyle>
            <a:lvl1pPr>
              <a:defRPr sz="1200" b="0">
                <a:solidFill>
                  <a:srgbClr val="FFFFFF"/>
                </a:solidFill>
                <a:latin typeface="+mn-lt"/>
                <a:ea typeface="+mn-ea"/>
                <a:cs typeface="+mn-cs"/>
                <a:sym typeface="Helvetica Neue Light"/>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6" name="Shape 186"/>
          <p:cNvSpPr>
            <a:spLocks noGrp="1"/>
          </p:cNvSpPr>
          <p:nvPr>
            <p:ph type="sldNum" sz="quarter" idx="2"/>
          </p:nvPr>
        </p:nvSpPr>
        <p:spPr>
          <a:xfrm>
            <a:off x="11785600" y="12344400"/>
            <a:ext cx="5689600" cy="736601"/>
          </a:xfrm>
          <a:prstGeom prst="rect">
            <a:avLst/>
          </a:prstGeom>
        </p:spPr>
        <p:txBody>
          <a:bodyPr lIns="45719" tIns="45719" rIns="45719" bIns="45719" anchor="ctr"/>
          <a:lstStyle>
            <a:lvl1pPr>
              <a:defRPr sz="1200" b="0">
                <a:solidFill>
                  <a:srgbClr val="FFFFFF"/>
                </a:solidFill>
                <a:latin typeface="+mn-lt"/>
                <a:ea typeface="+mn-ea"/>
                <a:cs typeface="+mn-cs"/>
                <a:sym typeface="Helvetica Neue Light"/>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3" name="Shape 193"/>
          <p:cNvSpPr>
            <a:spLocks noGrp="1"/>
          </p:cNvSpPr>
          <p:nvPr>
            <p:ph type="sldNum" sz="quarter" idx="2"/>
          </p:nvPr>
        </p:nvSpPr>
        <p:spPr>
          <a:xfrm>
            <a:off x="11785600" y="12344400"/>
            <a:ext cx="5689600" cy="736601"/>
          </a:xfrm>
          <a:prstGeom prst="rect">
            <a:avLst/>
          </a:prstGeom>
        </p:spPr>
        <p:txBody>
          <a:bodyPr lIns="45719" tIns="45719" rIns="45719" bIns="45719" anchor="ctr"/>
          <a:lstStyle>
            <a:lvl1pPr>
              <a:defRPr sz="1200" b="0">
                <a:solidFill>
                  <a:srgbClr val="FFFFFF"/>
                </a:solidFill>
                <a:latin typeface="+mn-lt"/>
                <a:ea typeface="+mn-ea"/>
                <a:cs typeface="+mn-cs"/>
                <a:sym typeface="Helvetica Neue Light"/>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Title - Cent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0" name="Shape 200"/>
          <p:cNvSpPr>
            <a:spLocks noGrp="1"/>
          </p:cNvSpPr>
          <p:nvPr>
            <p:ph type="title"/>
          </p:nvPr>
        </p:nvSpPr>
        <p:spPr>
          <a:xfrm>
            <a:off x="1473200" y="5143500"/>
            <a:ext cx="21437600" cy="3429000"/>
          </a:xfrm>
          <a:prstGeom prst="rect">
            <a:avLst/>
          </a:prstGeom>
        </p:spPr>
        <p:txBody>
          <a:bodyPr/>
          <a:lstStyle/>
          <a:p>
            <a:r>
              <a:t>Title Text</a:t>
            </a:r>
          </a:p>
        </p:txBody>
      </p:sp>
      <p:sp>
        <p:nvSpPr>
          <p:cNvPr id="201" name="Shape 201"/>
          <p:cNvSpPr>
            <a:spLocks noGrp="1"/>
          </p:cNvSpPr>
          <p:nvPr>
            <p:ph type="sldNum" sz="quarter" idx="2"/>
          </p:nvPr>
        </p:nvSpPr>
        <p:spPr>
          <a:xfrm>
            <a:off x="23721937" y="13125450"/>
            <a:ext cx="368505" cy="387070"/>
          </a:xfrm>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473200" y="5143500"/>
            <a:ext cx="21437600" cy="3429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3169900" y="1092200"/>
            <a:ext cx="9525000" cy="11506200"/>
          </a:xfrm>
          <a:prstGeom prst="rect">
            <a:avLst/>
          </a:prstGeom>
          <a:ln w="9525">
            <a:round/>
          </a:ln>
        </p:spPr>
        <p:txBody>
          <a:bodyPr lIns="91439" tIns="45719" rIns="91439" bIns="45719" anchor="t">
            <a:noAutofit/>
          </a:bodyPr>
          <a:lstStyle/>
          <a:p>
            <a:endParaRPr/>
          </a:p>
        </p:txBody>
      </p:sp>
      <p:sp>
        <p:nvSpPr>
          <p:cNvPr id="39" name="Shape 39"/>
          <p:cNvSpPr>
            <a:spLocks noGrp="1"/>
          </p:cNvSpPr>
          <p:nvPr>
            <p:ph type="title"/>
          </p:nvPr>
        </p:nvSpPr>
        <p:spPr>
          <a:xfrm>
            <a:off x="1473200" y="1803400"/>
            <a:ext cx="9639300" cy="4927600"/>
          </a:xfrm>
          <a:prstGeom prst="rect">
            <a:avLst/>
          </a:prstGeom>
        </p:spPr>
        <p:txBody>
          <a:bodyPr anchor="b"/>
          <a:lstStyle/>
          <a:p>
            <a:r>
              <a:t>Title Text</a:t>
            </a:r>
          </a:p>
        </p:txBody>
      </p:sp>
      <p:sp>
        <p:nvSpPr>
          <p:cNvPr id="40" name="Shape 40"/>
          <p:cNvSpPr>
            <a:spLocks noGrp="1"/>
          </p:cNvSpPr>
          <p:nvPr>
            <p:ph type="body" sz="quarter" idx="1"/>
          </p:nvPr>
        </p:nvSpPr>
        <p:spPr>
          <a:xfrm>
            <a:off x="1473200" y="6718300"/>
            <a:ext cx="9639300" cy="5092700"/>
          </a:xfrm>
          <a:prstGeom prst="rect">
            <a:avLst/>
          </a:prstGeom>
        </p:spPr>
        <p:txBody>
          <a:bodyPr anchor="t"/>
          <a:lstStyle>
            <a:lvl1pPr marL="0" indent="0">
              <a:spcBef>
                <a:spcPts val="0"/>
              </a:spcBef>
              <a:buSzTx/>
              <a:buNone/>
              <a:defRPr sz="5800">
                <a:solidFill>
                  <a:srgbClr val="73BFFF"/>
                </a:solidFill>
              </a:defRPr>
            </a:lvl1pPr>
            <a:lvl2pPr marL="0" indent="228600">
              <a:spcBef>
                <a:spcPts val="0"/>
              </a:spcBef>
              <a:buSzTx/>
              <a:buNone/>
              <a:defRPr sz="5800">
                <a:solidFill>
                  <a:srgbClr val="73BFFF"/>
                </a:solidFill>
              </a:defRPr>
            </a:lvl2pPr>
            <a:lvl3pPr marL="0" indent="457200">
              <a:spcBef>
                <a:spcPts val="0"/>
              </a:spcBef>
              <a:buSzTx/>
              <a:buNone/>
              <a:defRPr sz="5800">
                <a:solidFill>
                  <a:srgbClr val="73BFFF"/>
                </a:solidFill>
              </a:defRPr>
            </a:lvl3pPr>
            <a:lvl4pPr marL="0" indent="685800">
              <a:spcBef>
                <a:spcPts val="0"/>
              </a:spcBef>
              <a:buSzTx/>
              <a:buNone/>
              <a:defRPr sz="5800">
                <a:solidFill>
                  <a:srgbClr val="73BFFF"/>
                </a:solidFill>
              </a:defRPr>
            </a:lvl4pPr>
            <a:lvl5pPr marL="0" indent="914400">
              <a:spcBef>
                <a:spcPts val="0"/>
              </a:spcBef>
              <a:buSzTx/>
              <a:buNone/>
              <a:defRPr sz="5800">
                <a:solidFill>
                  <a:srgbClr val="73BFFF"/>
                </a:solidFill>
              </a:defRPr>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xfrm>
            <a:off x="1473200" y="3898900"/>
            <a:ext cx="21437600" cy="80391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13169900" y="3302000"/>
            <a:ext cx="9525000" cy="9207500"/>
          </a:xfrm>
          <a:prstGeom prst="rect">
            <a:avLst/>
          </a:prstGeom>
          <a:ln w="9525">
            <a:round/>
          </a:ln>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1473200" y="3898900"/>
            <a:ext cx="10007600" cy="80391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p:nvPr/>
        </p:nvSpPr>
        <p:spPr>
          <a:xfrm>
            <a:off x="11493490" y="6373383"/>
            <a:ext cx="1396722" cy="9692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r>
              <a:t>Text</a:t>
            </a:r>
          </a:p>
        </p:txBody>
      </p:sp>
      <p:sp>
        <p:nvSpPr>
          <p:cNvPr id="84" name="Shape 84"/>
          <p:cNvSpPr>
            <a:spLocks noGrp="1"/>
          </p:cNvSpPr>
          <p:nvPr>
            <p:ph type="pic" sz="quarter" idx="13"/>
          </p:nvPr>
        </p:nvSpPr>
        <p:spPr>
          <a:xfrm>
            <a:off x="15798800" y="6870700"/>
            <a:ext cx="7404100" cy="5549900"/>
          </a:xfrm>
          <a:prstGeom prst="rect">
            <a:avLst/>
          </a:prstGeom>
          <a:ln w="9525">
            <a:round/>
          </a:ln>
        </p:spPr>
        <p:txBody>
          <a:bodyPr lIns="91439" tIns="45719" rIns="91439" bIns="45719" anchor="t">
            <a:noAutofit/>
          </a:bodyPr>
          <a:lstStyle/>
          <a:p>
            <a:endParaRPr/>
          </a:p>
        </p:txBody>
      </p:sp>
      <p:sp>
        <p:nvSpPr>
          <p:cNvPr id="85" name="Shape 85"/>
          <p:cNvSpPr>
            <a:spLocks noGrp="1"/>
          </p:cNvSpPr>
          <p:nvPr>
            <p:ph type="pic" sz="quarter" idx="14"/>
          </p:nvPr>
        </p:nvSpPr>
        <p:spPr>
          <a:xfrm>
            <a:off x="15798800" y="952500"/>
            <a:ext cx="7404100" cy="5549900"/>
          </a:xfrm>
          <a:prstGeom prst="rect">
            <a:avLst/>
          </a:prstGeom>
          <a:ln w="9525">
            <a:round/>
          </a:ln>
        </p:spPr>
        <p:txBody>
          <a:bodyPr lIns="91439" tIns="45719" rIns="91439" bIns="45719" anchor="t">
            <a:noAutofit/>
          </a:bodyPr>
          <a:lstStyle/>
          <a:p>
            <a:endParaRPr/>
          </a:p>
        </p:txBody>
      </p:sp>
      <p:sp>
        <p:nvSpPr>
          <p:cNvPr id="86" name="Shape 86"/>
          <p:cNvSpPr>
            <a:spLocks noGrp="1"/>
          </p:cNvSpPr>
          <p:nvPr>
            <p:ph type="pic" idx="15"/>
          </p:nvPr>
        </p:nvSpPr>
        <p:spPr>
          <a:xfrm>
            <a:off x="1206500" y="952500"/>
            <a:ext cx="14173200" cy="11468100"/>
          </a:xfrm>
          <a:prstGeom prst="rect">
            <a:avLst/>
          </a:prstGeom>
          <a:ln w="9525">
            <a:round/>
          </a:ln>
        </p:spPr>
        <p:txBody>
          <a:bodyPr lIns="91439" tIns="45719" rIns="91439" bIns="45719" anchor="t">
            <a:noAutofit/>
          </a:bodyPr>
          <a:lstStyle/>
          <a:p>
            <a:endParaRPr/>
          </a:p>
        </p:txBody>
      </p:sp>
      <p:sp>
        <p:nvSpPr>
          <p:cNvPr id="87" name="Shape 87"/>
          <p:cNvSpPr>
            <a:spLocks noGrp="1"/>
          </p:cNvSpPr>
          <p:nvPr>
            <p:ph type="sldNum" sz="quarter" idx="2"/>
          </p:nvPr>
        </p:nvSpPr>
        <p:spPr>
          <a:xfrm>
            <a:off x="23724221" y="13125450"/>
            <a:ext cx="368504" cy="387070"/>
          </a:xfrm>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3.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2.jpe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5"/>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body" idx="1"/>
          </p:nvPr>
        </p:nvSpPr>
        <p:spPr>
          <a:xfrm>
            <a:off x="1473200" y="1930400"/>
            <a:ext cx="21437600" cy="98552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lvl1pPr>
              <a:buBlip>
                <a:blip r:embed="rId26"/>
              </a:buBlip>
            </a:lvl1pPr>
            <a:lvl2pPr>
              <a:buBlip>
                <a:blip r:embed="rId26"/>
              </a:buBlip>
            </a:lvl2pPr>
            <a:lvl3pPr>
              <a:buBlip>
                <a:blip r:embed="rId26"/>
              </a:buBlip>
            </a:lvl3pPr>
            <a:lvl4pPr>
              <a:buBlip>
                <a:blip r:embed="rId26"/>
              </a:buBlip>
            </a:lvl4pPr>
            <a:lvl5pPr>
              <a:buBlip>
                <a:blip r:embed="rId26"/>
              </a:buBlip>
            </a:lvl5pPr>
          </a:lstStyle>
          <a:p>
            <a:r>
              <a:t>Body Level One</a:t>
            </a:r>
          </a:p>
          <a:p>
            <a:pPr lvl="1"/>
            <a:r>
              <a:t>Body Level Two</a:t>
            </a:r>
          </a:p>
          <a:p>
            <a:pPr lvl="2"/>
            <a:r>
              <a:t>Body Level Three</a:t>
            </a:r>
          </a:p>
          <a:p>
            <a:pPr lvl="3"/>
            <a:r>
              <a:t>Body Level Four</a:t>
            </a:r>
          </a:p>
          <a:p>
            <a:pPr lvl="4"/>
            <a:r>
              <a:t>Body Level Five</a:t>
            </a:r>
          </a:p>
        </p:txBody>
      </p:sp>
      <p:sp>
        <p:nvSpPr>
          <p:cNvPr id="3" name="Shape 3"/>
          <p:cNvSpPr>
            <a:spLocks noGrp="1"/>
          </p:cNvSpPr>
          <p:nvPr>
            <p:ph type="title"/>
          </p:nvPr>
        </p:nvSpPr>
        <p:spPr>
          <a:xfrm>
            <a:off x="1473200" y="355600"/>
            <a:ext cx="21437600" cy="342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4" name="Shape 4"/>
          <p:cNvSpPr>
            <a:spLocks noGrp="1"/>
          </p:cNvSpPr>
          <p:nvPr>
            <p:ph type="sldNum" sz="quarter" idx="2"/>
          </p:nvPr>
        </p:nvSpPr>
        <p:spPr>
          <a:xfrm>
            <a:off x="23721936" y="13125450"/>
            <a:ext cx="368504" cy="387070"/>
          </a:xfrm>
          <a:prstGeom prst="rect">
            <a:avLst/>
          </a:prstGeom>
          <a:ln w="12700">
            <a:miter lim="400000"/>
          </a:ln>
        </p:spPr>
        <p:txBody>
          <a:bodyPr wrap="none" lIns="50800" tIns="50800" rIns="50800" bIns="50800">
            <a:spAutoFit/>
          </a:bodyPr>
          <a:lstStyle>
            <a:lvl1pPr algn="r">
              <a:defRPr sz="1800" b="1">
                <a:solidFill>
                  <a:srgbClr val="FFFFFF">
                    <a:alpha val="70000"/>
                  </a:srgbClr>
                </a:solidFill>
                <a:latin typeface="Helvetica Neue"/>
                <a:ea typeface="Helvetica Neue"/>
                <a:cs typeface="Helvetica Neue"/>
                <a:sym typeface="Helvetica Neue"/>
              </a:defRPr>
            </a:lvl1pPr>
          </a:lstStyle>
          <a:p>
            <a:pPr>
              <a:defRPr>
                <a:effectLst/>
              </a:defRPr>
            </a:pPr>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transition spd="med"/>
  <p:txStyles>
    <p:titleStyle>
      <a:lvl1pPr marL="0" marR="0" indent="0" algn="l" defTabSz="825500" rtl="0" latinLnBrk="0">
        <a:lnSpc>
          <a:spcPct val="100000"/>
        </a:lnSpc>
        <a:spcBef>
          <a:spcPts val="0"/>
        </a:spcBef>
        <a:spcAft>
          <a:spcPts val="0"/>
        </a:spcAft>
        <a:buClrTx/>
        <a:buSzTx/>
        <a:buFontTx/>
        <a:buNone/>
        <a:tabLst/>
        <a:defRPr sz="10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1pPr>
      <a:lvl2pPr marL="0" marR="0" indent="228600" algn="l" defTabSz="825500" rtl="0" latinLnBrk="0">
        <a:lnSpc>
          <a:spcPct val="100000"/>
        </a:lnSpc>
        <a:spcBef>
          <a:spcPts val="0"/>
        </a:spcBef>
        <a:spcAft>
          <a:spcPts val="0"/>
        </a:spcAft>
        <a:buClrTx/>
        <a:buSzTx/>
        <a:buFontTx/>
        <a:buNone/>
        <a:tabLst/>
        <a:defRPr sz="10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2pPr>
      <a:lvl3pPr marL="0" marR="0" indent="457200" algn="l" defTabSz="825500" rtl="0" latinLnBrk="0">
        <a:lnSpc>
          <a:spcPct val="100000"/>
        </a:lnSpc>
        <a:spcBef>
          <a:spcPts val="0"/>
        </a:spcBef>
        <a:spcAft>
          <a:spcPts val="0"/>
        </a:spcAft>
        <a:buClrTx/>
        <a:buSzTx/>
        <a:buFontTx/>
        <a:buNone/>
        <a:tabLst/>
        <a:defRPr sz="10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3pPr>
      <a:lvl4pPr marL="0" marR="0" indent="685800" algn="l" defTabSz="825500" rtl="0" latinLnBrk="0">
        <a:lnSpc>
          <a:spcPct val="100000"/>
        </a:lnSpc>
        <a:spcBef>
          <a:spcPts val="0"/>
        </a:spcBef>
        <a:spcAft>
          <a:spcPts val="0"/>
        </a:spcAft>
        <a:buClrTx/>
        <a:buSzTx/>
        <a:buFontTx/>
        <a:buNone/>
        <a:tabLst/>
        <a:defRPr sz="10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4pPr>
      <a:lvl5pPr marL="0" marR="0" indent="914400" algn="l" defTabSz="825500" rtl="0" latinLnBrk="0">
        <a:lnSpc>
          <a:spcPct val="100000"/>
        </a:lnSpc>
        <a:spcBef>
          <a:spcPts val="0"/>
        </a:spcBef>
        <a:spcAft>
          <a:spcPts val="0"/>
        </a:spcAft>
        <a:buClrTx/>
        <a:buSzTx/>
        <a:buFontTx/>
        <a:buNone/>
        <a:tabLst/>
        <a:defRPr sz="10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5pPr>
      <a:lvl6pPr marL="0" marR="0" indent="1143000" algn="l" defTabSz="825500" rtl="0" latinLnBrk="0">
        <a:lnSpc>
          <a:spcPct val="100000"/>
        </a:lnSpc>
        <a:spcBef>
          <a:spcPts val="0"/>
        </a:spcBef>
        <a:spcAft>
          <a:spcPts val="0"/>
        </a:spcAft>
        <a:buClrTx/>
        <a:buSzTx/>
        <a:buFontTx/>
        <a:buNone/>
        <a:tabLst/>
        <a:defRPr sz="10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6pPr>
      <a:lvl7pPr marL="0" marR="0" indent="1371600" algn="l" defTabSz="825500" rtl="0" latinLnBrk="0">
        <a:lnSpc>
          <a:spcPct val="100000"/>
        </a:lnSpc>
        <a:spcBef>
          <a:spcPts val="0"/>
        </a:spcBef>
        <a:spcAft>
          <a:spcPts val="0"/>
        </a:spcAft>
        <a:buClrTx/>
        <a:buSzTx/>
        <a:buFontTx/>
        <a:buNone/>
        <a:tabLst/>
        <a:defRPr sz="10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7pPr>
      <a:lvl8pPr marL="0" marR="0" indent="1600200" algn="l" defTabSz="825500" rtl="0" latinLnBrk="0">
        <a:lnSpc>
          <a:spcPct val="100000"/>
        </a:lnSpc>
        <a:spcBef>
          <a:spcPts val="0"/>
        </a:spcBef>
        <a:spcAft>
          <a:spcPts val="0"/>
        </a:spcAft>
        <a:buClrTx/>
        <a:buSzTx/>
        <a:buFontTx/>
        <a:buNone/>
        <a:tabLst/>
        <a:defRPr sz="10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8pPr>
      <a:lvl9pPr marL="0" marR="0" indent="1828800" algn="l" defTabSz="825500" rtl="0" latinLnBrk="0">
        <a:lnSpc>
          <a:spcPct val="100000"/>
        </a:lnSpc>
        <a:spcBef>
          <a:spcPts val="0"/>
        </a:spcBef>
        <a:spcAft>
          <a:spcPts val="0"/>
        </a:spcAft>
        <a:buClrTx/>
        <a:buSzTx/>
        <a:buFontTx/>
        <a:buNone/>
        <a:tabLst/>
        <a:defRPr sz="10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9pPr>
    </p:titleStyle>
    <p:bodyStyle>
      <a:lvl1pPr marL="635000" marR="0" indent="-635000" algn="l" defTabSz="825500" rtl="0" latinLnBrk="0">
        <a:lnSpc>
          <a:spcPct val="100000"/>
        </a:lnSpc>
        <a:spcBef>
          <a:spcPts val="5100"/>
        </a:spcBef>
        <a:spcAft>
          <a:spcPts val="0"/>
        </a:spcAft>
        <a:buClrTx/>
        <a:buSzPct val="30000"/>
        <a:buFontTx/>
        <a:buBlip>
          <a:blip r:embed="rId26"/>
        </a:buBlip>
        <a:tabLst/>
        <a:defRPr sz="5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1pPr>
      <a:lvl2pPr marL="1270000" marR="0" indent="-635000" algn="l" defTabSz="825500" rtl="0" latinLnBrk="0">
        <a:lnSpc>
          <a:spcPct val="100000"/>
        </a:lnSpc>
        <a:spcBef>
          <a:spcPts val="5100"/>
        </a:spcBef>
        <a:spcAft>
          <a:spcPts val="0"/>
        </a:spcAft>
        <a:buClrTx/>
        <a:buSzPct val="30000"/>
        <a:buFontTx/>
        <a:buBlip>
          <a:blip r:embed="rId26"/>
        </a:buBlip>
        <a:tabLst/>
        <a:defRPr sz="5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2pPr>
      <a:lvl3pPr marL="1905000" marR="0" indent="-635000" algn="l" defTabSz="825500" rtl="0" latinLnBrk="0">
        <a:lnSpc>
          <a:spcPct val="100000"/>
        </a:lnSpc>
        <a:spcBef>
          <a:spcPts val="5100"/>
        </a:spcBef>
        <a:spcAft>
          <a:spcPts val="0"/>
        </a:spcAft>
        <a:buClrTx/>
        <a:buSzPct val="30000"/>
        <a:buFontTx/>
        <a:buBlip>
          <a:blip r:embed="rId26"/>
        </a:buBlip>
        <a:tabLst/>
        <a:defRPr sz="5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3pPr>
      <a:lvl4pPr marL="2540000" marR="0" indent="-635000" algn="l" defTabSz="825500" rtl="0" latinLnBrk="0">
        <a:lnSpc>
          <a:spcPct val="100000"/>
        </a:lnSpc>
        <a:spcBef>
          <a:spcPts val="5100"/>
        </a:spcBef>
        <a:spcAft>
          <a:spcPts val="0"/>
        </a:spcAft>
        <a:buClrTx/>
        <a:buSzPct val="30000"/>
        <a:buFontTx/>
        <a:buBlip>
          <a:blip r:embed="rId26"/>
        </a:buBlip>
        <a:tabLst/>
        <a:defRPr sz="5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4pPr>
      <a:lvl5pPr marL="3175000" marR="0" indent="-635000" algn="l" defTabSz="825500" rtl="0" latinLnBrk="0">
        <a:lnSpc>
          <a:spcPct val="100000"/>
        </a:lnSpc>
        <a:spcBef>
          <a:spcPts val="5100"/>
        </a:spcBef>
        <a:spcAft>
          <a:spcPts val="0"/>
        </a:spcAft>
        <a:buClrTx/>
        <a:buSzPct val="30000"/>
        <a:buFontTx/>
        <a:buBlip>
          <a:blip r:embed="rId26"/>
        </a:buBlip>
        <a:tabLst/>
        <a:defRPr sz="5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5pPr>
      <a:lvl6pPr marL="3810000" marR="0" indent="-635000" algn="l" defTabSz="825500" rtl="0" latinLnBrk="0">
        <a:lnSpc>
          <a:spcPct val="100000"/>
        </a:lnSpc>
        <a:spcBef>
          <a:spcPts val="5100"/>
        </a:spcBef>
        <a:spcAft>
          <a:spcPts val="0"/>
        </a:spcAft>
        <a:buClrTx/>
        <a:buSzPct val="30000"/>
        <a:buFontTx/>
        <a:buBlip>
          <a:blip r:embed="rId26"/>
        </a:buBlip>
        <a:tabLst/>
        <a:defRPr sz="5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6pPr>
      <a:lvl7pPr marL="4445000" marR="0" indent="-635000" algn="l" defTabSz="825500" rtl="0" latinLnBrk="0">
        <a:lnSpc>
          <a:spcPct val="100000"/>
        </a:lnSpc>
        <a:spcBef>
          <a:spcPts val="5100"/>
        </a:spcBef>
        <a:spcAft>
          <a:spcPts val="0"/>
        </a:spcAft>
        <a:buClrTx/>
        <a:buSzPct val="30000"/>
        <a:buFontTx/>
        <a:buBlip>
          <a:blip r:embed="rId26"/>
        </a:buBlip>
        <a:tabLst/>
        <a:defRPr sz="5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7pPr>
      <a:lvl8pPr marL="5080000" marR="0" indent="-635000" algn="l" defTabSz="825500" rtl="0" latinLnBrk="0">
        <a:lnSpc>
          <a:spcPct val="100000"/>
        </a:lnSpc>
        <a:spcBef>
          <a:spcPts val="5100"/>
        </a:spcBef>
        <a:spcAft>
          <a:spcPts val="0"/>
        </a:spcAft>
        <a:buClrTx/>
        <a:buSzPct val="30000"/>
        <a:buFontTx/>
        <a:buBlip>
          <a:blip r:embed="rId26"/>
        </a:buBlip>
        <a:tabLst/>
        <a:defRPr sz="5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8pPr>
      <a:lvl9pPr marL="5715000" marR="0" indent="-635000" algn="l" defTabSz="825500" rtl="0" latinLnBrk="0">
        <a:lnSpc>
          <a:spcPct val="100000"/>
        </a:lnSpc>
        <a:spcBef>
          <a:spcPts val="5100"/>
        </a:spcBef>
        <a:spcAft>
          <a:spcPts val="0"/>
        </a:spcAft>
        <a:buClrTx/>
        <a:buSzPct val="30000"/>
        <a:buFontTx/>
        <a:buBlip>
          <a:blip r:embed="rId26"/>
        </a:buBlip>
        <a:tabLst/>
        <a:defRPr sz="5000" b="0" i="0" u="none" strike="noStrike" cap="none" spc="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lvl9pPr>
    </p:bodyStyle>
    <p:otherStyle>
      <a:lvl1pPr marL="0" marR="0" indent="0" algn="r" defTabSz="825500" rtl="0" latinLnBrk="0">
        <a:lnSpc>
          <a:spcPct val="100000"/>
        </a:lnSpc>
        <a:spcBef>
          <a:spcPts val="0"/>
        </a:spcBef>
        <a:spcAft>
          <a:spcPts val="0"/>
        </a:spcAft>
        <a:buClrTx/>
        <a:buSzTx/>
        <a:buFontTx/>
        <a:buNone/>
        <a:tabLst/>
        <a:defRPr sz="1800" b="1" i="0" u="none" strike="noStrike" cap="none" spc="0" baseline="0">
          <a:ln>
            <a:noFill/>
          </a:ln>
          <a:solidFill>
            <a:schemeClr val="tx1"/>
          </a:solidFill>
          <a:uFillTx/>
          <a:latin typeface="+mn-lt"/>
          <a:ea typeface="+mn-ea"/>
          <a:cs typeface="+mn-cs"/>
          <a:sym typeface="Helvetica Neue"/>
        </a:defRPr>
      </a:lvl1pPr>
      <a:lvl2pPr marL="0" marR="0" indent="228600" algn="r" defTabSz="825500" rtl="0" latinLnBrk="0">
        <a:lnSpc>
          <a:spcPct val="100000"/>
        </a:lnSpc>
        <a:spcBef>
          <a:spcPts val="0"/>
        </a:spcBef>
        <a:spcAft>
          <a:spcPts val="0"/>
        </a:spcAft>
        <a:buClrTx/>
        <a:buSzTx/>
        <a:buFontTx/>
        <a:buNone/>
        <a:tabLst/>
        <a:defRPr sz="1800" b="1" i="0" u="none" strike="noStrike" cap="none" spc="0" baseline="0">
          <a:ln>
            <a:noFill/>
          </a:ln>
          <a:solidFill>
            <a:schemeClr val="tx1"/>
          </a:solidFill>
          <a:uFillTx/>
          <a:latin typeface="+mn-lt"/>
          <a:ea typeface="+mn-ea"/>
          <a:cs typeface="+mn-cs"/>
          <a:sym typeface="Helvetica Neue"/>
        </a:defRPr>
      </a:lvl2pPr>
      <a:lvl3pPr marL="0" marR="0" indent="457200" algn="r" defTabSz="825500" rtl="0" latinLnBrk="0">
        <a:lnSpc>
          <a:spcPct val="100000"/>
        </a:lnSpc>
        <a:spcBef>
          <a:spcPts val="0"/>
        </a:spcBef>
        <a:spcAft>
          <a:spcPts val="0"/>
        </a:spcAft>
        <a:buClrTx/>
        <a:buSzTx/>
        <a:buFontTx/>
        <a:buNone/>
        <a:tabLst/>
        <a:defRPr sz="1800" b="1" i="0" u="none" strike="noStrike" cap="none" spc="0" baseline="0">
          <a:ln>
            <a:noFill/>
          </a:ln>
          <a:solidFill>
            <a:schemeClr val="tx1"/>
          </a:solidFill>
          <a:uFillTx/>
          <a:latin typeface="+mn-lt"/>
          <a:ea typeface="+mn-ea"/>
          <a:cs typeface="+mn-cs"/>
          <a:sym typeface="Helvetica Neue"/>
        </a:defRPr>
      </a:lvl3pPr>
      <a:lvl4pPr marL="0" marR="0" indent="685800" algn="r" defTabSz="825500" rtl="0" latinLnBrk="0">
        <a:lnSpc>
          <a:spcPct val="100000"/>
        </a:lnSpc>
        <a:spcBef>
          <a:spcPts val="0"/>
        </a:spcBef>
        <a:spcAft>
          <a:spcPts val="0"/>
        </a:spcAft>
        <a:buClrTx/>
        <a:buSzTx/>
        <a:buFontTx/>
        <a:buNone/>
        <a:tabLst/>
        <a:defRPr sz="1800" b="1" i="0" u="none" strike="noStrike" cap="none" spc="0" baseline="0">
          <a:ln>
            <a:noFill/>
          </a:ln>
          <a:solidFill>
            <a:schemeClr val="tx1"/>
          </a:solidFill>
          <a:uFillTx/>
          <a:latin typeface="+mn-lt"/>
          <a:ea typeface="+mn-ea"/>
          <a:cs typeface="+mn-cs"/>
          <a:sym typeface="Helvetica Neue"/>
        </a:defRPr>
      </a:lvl4pPr>
      <a:lvl5pPr marL="0" marR="0" indent="914400" algn="r" defTabSz="825500" rtl="0" latinLnBrk="0">
        <a:lnSpc>
          <a:spcPct val="100000"/>
        </a:lnSpc>
        <a:spcBef>
          <a:spcPts val="0"/>
        </a:spcBef>
        <a:spcAft>
          <a:spcPts val="0"/>
        </a:spcAft>
        <a:buClrTx/>
        <a:buSzTx/>
        <a:buFontTx/>
        <a:buNone/>
        <a:tabLst/>
        <a:defRPr sz="1800" b="1" i="0" u="none" strike="noStrike" cap="none" spc="0" baseline="0">
          <a:ln>
            <a:noFill/>
          </a:ln>
          <a:solidFill>
            <a:schemeClr val="tx1"/>
          </a:solidFill>
          <a:uFillTx/>
          <a:latin typeface="+mn-lt"/>
          <a:ea typeface="+mn-ea"/>
          <a:cs typeface="+mn-cs"/>
          <a:sym typeface="Helvetica Neue"/>
        </a:defRPr>
      </a:lvl5pPr>
      <a:lvl6pPr marL="0" marR="0" indent="1143000" algn="r" defTabSz="825500" rtl="0" latinLnBrk="0">
        <a:lnSpc>
          <a:spcPct val="100000"/>
        </a:lnSpc>
        <a:spcBef>
          <a:spcPts val="0"/>
        </a:spcBef>
        <a:spcAft>
          <a:spcPts val="0"/>
        </a:spcAft>
        <a:buClrTx/>
        <a:buSzTx/>
        <a:buFontTx/>
        <a:buNone/>
        <a:tabLst/>
        <a:defRPr sz="1800" b="1" i="0" u="none" strike="noStrike" cap="none" spc="0" baseline="0">
          <a:ln>
            <a:noFill/>
          </a:ln>
          <a:solidFill>
            <a:schemeClr val="tx1"/>
          </a:solidFill>
          <a:uFillTx/>
          <a:latin typeface="+mn-lt"/>
          <a:ea typeface="+mn-ea"/>
          <a:cs typeface="+mn-cs"/>
          <a:sym typeface="Helvetica Neue"/>
        </a:defRPr>
      </a:lvl6pPr>
      <a:lvl7pPr marL="0" marR="0" indent="1371600" algn="r" defTabSz="825500" rtl="0" latinLnBrk="0">
        <a:lnSpc>
          <a:spcPct val="100000"/>
        </a:lnSpc>
        <a:spcBef>
          <a:spcPts val="0"/>
        </a:spcBef>
        <a:spcAft>
          <a:spcPts val="0"/>
        </a:spcAft>
        <a:buClrTx/>
        <a:buSzTx/>
        <a:buFontTx/>
        <a:buNone/>
        <a:tabLst/>
        <a:defRPr sz="1800" b="1" i="0" u="none" strike="noStrike" cap="none" spc="0" baseline="0">
          <a:ln>
            <a:noFill/>
          </a:ln>
          <a:solidFill>
            <a:schemeClr val="tx1"/>
          </a:solidFill>
          <a:uFillTx/>
          <a:latin typeface="+mn-lt"/>
          <a:ea typeface="+mn-ea"/>
          <a:cs typeface="+mn-cs"/>
          <a:sym typeface="Helvetica Neue"/>
        </a:defRPr>
      </a:lvl7pPr>
      <a:lvl8pPr marL="0" marR="0" indent="1600200" algn="r" defTabSz="825500" rtl="0" latinLnBrk="0">
        <a:lnSpc>
          <a:spcPct val="100000"/>
        </a:lnSpc>
        <a:spcBef>
          <a:spcPts val="0"/>
        </a:spcBef>
        <a:spcAft>
          <a:spcPts val="0"/>
        </a:spcAft>
        <a:buClrTx/>
        <a:buSzTx/>
        <a:buFontTx/>
        <a:buNone/>
        <a:tabLst/>
        <a:defRPr sz="1800" b="1" i="0" u="none" strike="noStrike" cap="none" spc="0" baseline="0">
          <a:ln>
            <a:noFill/>
          </a:ln>
          <a:solidFill>
            <a:schemeClr val="tx1"/>
          </a:solidFill>
          <a:uFillTx/>
          <a:latin typeface="+mn-lt"/>
          <a:ea typeface="+mn-ea"/>
          <a:cs typeface="+mn-cs"/>
          <a:sym typeface="Helvetica Neue"/>
        </a:defRPr>
      </a:lvl8pPr>
      <a:lvl9pPr marL="0" marR="0" indent="1828800" algn="r" defTabSz="825500" rtl="0" latinLnBrk="0">
        <a:lnSpc>
          <a:spcPct val="100000"/>
        </a:lnSpc>
        <a:spcBef>
          <a:spcPts val="0"/>
        </a:spcBef>
        <a:spcAft>
          <a:spcPts val="0"/>
        </a:spcAft>
        <a:buClrTx/>
        <a:buSzTx/>
        <a:buFontTx/>
        <a:buNone/>
        <a:tabLst/>
        <a:defRPr sz="1800" b="1" i="0" u="none" strike="noStrike" cap="none" spc="0" baseline="0">
          <a:ln>
            <a:noFill/>
          </a:ln>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google.com"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3.xml"/><Relationship Id="rId4" Type="http://schemas.openxmlformats.org/officeDocument/2006/relationships/image" Target="../media/image12.png"/></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Shape 210"/>
          <p:cNvSpPr>
            <a:spLocks noGrp="1"/>
          </p:cNvSpPr>
          <p:nvPr>
            <p:ph type="ctrTitle"/>
          </p:nvPr>
        </p:nvSpPr>
        <p:spPr>
          <a:xfrm>
            <a:off x="6480450" y="7779184"/>
            <a:ext cx="11423100" cy="1927883"/>
          </a:xfrm>
          <a:prstGeom prst="rect">
            <a:avLst/>
          </a:prstGeom>
        </p:spPr>
        <p:txBody>
          <a:bodyPr/>
          <a:lstStyle/>
          <a:p>
            <a:pPr algn="ctr" defTabSz="421004">
              <a:defRPr sz="5610" i="1">
                <a:effectLst>
                  <a:outerShdw blurRad="25908" dist="19431" dir="5400000" rotWithShape="0">
                    <a:srgbClr val="000000"/>
                  </a:outerShdw>
                </a:effectLst>
                <a:latin typeface="Helvetica Neue Thin"/>
                <a:ea typeface="Helvetica Neue Thin"/>
                <a:cs typeface="Helvetica Neue Thin"/>
                <a:sym typeface="Helvetica Neue Thin"/>
              </a:defRPr>
            </a:pPr>
            <a:r>
              <a:t>presents</a:t>
            </a:r>
          </a:p>
          <a:p>
            <a:pPr algn="ctr" defTabSz="421004">
              <a:defRPr sz="6119">
                <a:effectLst>
                  <a:outerShdw blurRad="25908" dist="19431" dir="5400000" rotWithShape="0">
                    <a:srgbClr val="000000"/>
                  </a:outerShdw>
                </a:effectLst>
                <a:latin typeface="Helvetica Neue Black Condensed"/>
                <a:ea typeface="Helvetica Neue Black Condensed"/>
                <a:cs typeface="Helvetica Neue Black Condensed"/>
                <a:sym typeface="Helvetica Neue Black Condensed"/>
              </a:defRPr>
            </a:pPr>
            <a:r>
              <a:t>HTML and CSS</a:t>
            </a:r>
          </a:p>
        </p:txBody>
      </p:sp>
      <p:pic>
        <p:nvPicPr>
          <p:cNvPr id="211" name="image3.png"/>
          <p:cNvPicPr>
            <a:picLocks noChangeAspect="1"/>
          </p:cNvPicPr>
          <p:nvPr/>
        </p:nvPicPr>
        <p:blipFill>
          <a:blip r:embed="rId2"/>
          <a:stretch>
            <a:fillRect/>
          </a:stretch>
        </p:blipFill>
        <p:spPr>
          <a:xfrm>
            <a:off x="4098207" y="5372088"/>
            <a:ext cx="16187586" cy="2971824"/>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p:cNvSpPr>
          <p:nvPr>
            <p:ph type="title"/>
          </p:nvPr>
        </p:nvSpPr>
        <p:spPr>
          <a:prstGeom prst="rect">
            <a:avLst/>
          </a:prstGeom>
        </p:spPr>
        <p:txBody>
          <a:bodyPr/>
          <a:lstStyle/>
          <a:p>
            <a:pPr defTabSz="817244">
              <a:defRPr sz="9900">
                <a:effectLst>
                  <a:outerShdw blurRad="50292" dist="37719" dir="5400000" rotWithShape="0">
                    <a:srgbClr val="000000"/>
                  </a:outerShdw>
                </a:effectLst>
              </a:defRPr>
            </a:pPr>
            <a:r>
              <a:t>Don’t forget, the </a:t>
            </a:r>
            <a:r>
              <a:rPr>
                <a:latin typeface="Helvetica Neue Bold Condensed"/>
                <a:ea typeface="Helvetica Neue Bold Condensed"/>
                <a:cs typeface="Helvetica Neue Bold Condensed"/>
                <a:sym typeface="Helvetica Neue Bold Condensed"/>
              </a:rPr>
              <a:t>&lt;head&gt;</a:t>
            </a:r>
            <a:r>
              <a:t> is just that information we want to tell the browser.</a:t>
            </a: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a:spLocks noGrp="1"/>
          </p:cNvSpPr>
          <p:nvPr>
            <p:ph type="title"/>
          </p:nvPr>
        </p:nvSpPr>
        <p:spPr>
          <a:xfrm>
            <a:off x="15864757" y="355600"/>
            <a:ext cx="7867948" cy="1897303"/>
          </a:xfrm>
          <a:prstGeom prst="rect">
            <a:avLst/>
          </a:prstGeom>
        </p:spPr>
        <p:txBody>
          <a:bodyPr>
            <a:normAutofit fontScale="90000"/>
          </a:bodyPr>
          <a:lstStyle>
            <a:lvl1pPr defTabSz="796885">
              <a:defRPr>
                <a:solidFill>
                  <a:srgbClr val="DCDEE0"/>
                </a:solidFill>
                <a:latin typeface="Adobe Naskh"/>
                <a:ea typeface="Adobe Naskh"/>
                <a:cs typeface="Adobe Naskh"/>
                <a:sym typeface="Adobe Naskh"/>
              </a:defRPr>
            </a:lvl1pPr>
          </a:lstStyle>
          <a:p>
            <a:r>
              <a:t>Add the page info.</a:t>
            </a:r>
          </a:p>
        </p:txBody>
      </p:sp>
      <p:sp>
        <p:nvSpPr>
          <p:cNvPr id="238" name="Shape 238"/>
          <p:cNvSpPr>
            <a:spLocks noGrp="1"/>
          </p:cNvSpPr>
          <p:nvPr>
            <p:ph type="body" idx="1"/>
          </p:nvPr>
        </p:nvSpPr>
        <p:spPr>
          <a:xfrm>
            <a:off x="1473200" y="1401415"/>
            <a:ext cx="21437600" cy="10913170"/>
          </a:xfrm>
          <a:prstGeom prst="rect">
            <a:avLst/>
          </a:prstGeom>
        </p:spPr>
        <p:txBody>
          <a:bodyPr/>
          <a:lstStyle/>
          <a:p>
            <a:pPr marL="0" indent="0" defTabSz="698301">
              <a:spcBef>
                <a:spcPts val="3500"/>
              </a:spcBef>
              <a:buSzTx/>
              <a:buNone/>
              <a:defRPr sz="7000"/>
            </a:pPr>
            <a:r>
              <a:t>&lt;head&gt; </a:t>
            </a:r>
          </a:p>
          <a:p>
            <a:pPr marL="0" lvl="1" indent="1477210" defTabSz="698301">
              <a:spcBef>
                <a:spcPts val="3500"/>
              </a:spcBef>
              <a:buSzTx/>
              <a:buNone/>
              <a:defRPr sz="7000">
                <a:solidFill>
                  <a:schemeClr val="accent3">
                    <a:satOff val="18648"/>
                    <a:lumOff val="5971"/>
                  </a:schemeClr>
                </a:solidFill>
              </a:defRPr>
            </a:pPr>
            <a:r>
              <a:t>&lt;title&gt;Demo&lt;/title&gt;</a:t>
            </a:r>
          </a:p>
          <a:p>
            <a:pPr marL="0" lvl="1" indent="1477210" defTabSz="698301">
              <a:spcBef>
                <a:spcPts val="3500"/>
              </a:spcBef>
              <a:buSzTx/>
              <a:buNone/>
              <a:defRPr sz="7000">
                <a:solidFill>
                  <a:schemeClr val="accent3">
                    <a:satOff val="18648"/>
                    <a:lumOff val="5971"/>
                  </a:schemeClr>
                </a:solidFill>
              </a:defRPr>
            </a:pPr>
            <a:endParaRPr/>
          </a:p>
          <a:p>
            <a:pPr marL="0" indent="0" defTabSz="698301">
              <a:spcBef>
                <a:spcPts val="3500"/>
              </a:spcBef>
              <a:buSzTx/>
              <a:buNone/>
              <a:defRPr sz="7000"/>
            </a:pPr>
            <a:r>
              <a:t>&lt;/head&gt;</a:t>
            </a: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p:cNvSpPr>
          <p:nvPr>
            <p:ph type="title"/>
          </p:nvPr>
        </p:nvSpPr>
        <p:spPr>
          <a:xfrm>
            <a:off x="15864757" y="355600"/>
            <a:ext cx="7867948" cy="1897303"/>
          </a:xfrm>
          <a:prstGeom prst="rect">
            <a:avLst/>
          </a:prstGeom>
        </p:spPr>
        <p:txBody>
          <a:bodyPr>
            <a:normAutofit fontScale="90000"/>
          </a:bodyPr>
          <a:lstStyle>
            <a:lvl1pPr defTabSz="796885">
              <a:defRPr>
                <a:solidFill>
                  <a:srgbClr val="DCDEE0"/>
                </a:solidFill>
                <a:latin typeface="Adobe Naskh"/>
                <a:ea typeface="Adobe Naskh"/>
                <a:cs typeface="Adobe Naskh"/>
                <a:sym typeface="Adobe Naskh"/>
              </a:defRPr>
            </a:lvl1pPr>
          </a:lstStyle>
          <a:p>
            <a:r>
              <a:t>Add the page info.</a:t>
            </a:r>
          </a:p>
        </p:txBody>
      </p:sp>
      <p:sp>
        <p:nvSpPr>
          <p:cNvPr id="241" name="Shape 241"/>
          <p:cNvSpPr>
            <a:spLocks noGrp="1"/>
          </p:cNvSpPr>
          <p:nvPr>
            <p:ph type="body" idx="1"/>
          </p:nvPr>
        </p:nvSpPr>
        <p:spPr>
          <a:xfrm>
            <a:off x="1473200" y="1401415"/>
            <a:ext cx="21437600" cy="10913170"/>
          </a:xfrm>
          <a:prstGeom prst="rect">
            <a:avLst/>
          </a:prstGeom>
        </p:spPr>
        <p:txBody>
          <a:bodyPr/>
          <a:lstStyle/>
          <a:p>
            <a:pPr marL="0" indent="0" defTabSz="670369">
              <a:spcBef>
                <a:spcPts val="3300"/>
              </a:spcBef>
              <a:buSzTx/>
              <a:buNone/>
              <a:defRPr sz="6719">
                <a:effectLst>
                  <a:outerShdw blurRad="48768" dist="36576" dir="5400000" rotWithShape="0">
                    <a:srgbClr val="000000"/>
                  </a:outerShdw>
                </a:effectLst>
              </a:defRPr>
            </a:pPr>
            <a:r>
              <a:t>&lt;head&gt; </a:t>
            </a:r>
          </a:p>
          <a:p>
            <a:pPr marL="0" lvl="1" indent="1418122" defTabSz="670369">
              <a:spcBef>
                <a:spcPts val="3300"/>
              </a:spcBef>
              <a:buSzTx/>
              <a:buNone/>
              <a:defRPr sz="6719">
                <a:solidFill>
                  <a:schemeClr val="accent3">
                    <a:satOff val="18648"/>
                    <a:lumOff val="5971"/>
                  </a:schemeClr>
                </a:solidFill>
                <a:effectLst>
                  <a:outerShdw blurRad="48768" dist="36576" dir="5400000" rotWithShape="0">
                    <a:srgbClr val="000000"/>
                  </a:outerShdw>
                </a:effectLst>
              </a:defRPr>
            </a:pPr>
            <a:r>
              <a:t>&lt;meta charset="UTF-8"&gt;</a:t>
            </a:r>
          </a:p>
          <a:p>
            <a:pPr marL="0" lvl="1" indent="1418122" defTabSz="670369">
              <a:spcBef>
                <a:spcPts val="3300"/>
              </a:spcBef>
              <a:buSzTx/>
              <a:buNone/>
              <a:defRPr sz="6719">
                <a:solidFill>
                  <a:schemeClr val="accent3">
                    <a:satOff val="18648"/>
                    <a:lumOff val="5971"/>
                  </a:schemeClr>
                </a:solidFill>
                <a:effectLst>
                  <a:outerShdw blurRad="48768" dist="36576" dir="5400000" rotWithShape="0">
                    <a:srgbClr val="000000"/>
                  </a:outerShdw>
                </a:effectLst>
              </a:defRPr>
            </a:pPr>
            <a:r>
              <a:t>&lt;title&gt;Demo Site&lt;/title&gt;</a:t>
            </a:r>
          </a:p>
          <a:p>
            <a:pPr marL="0" lvl="1" indent="1418122" defTabSz="670369">
              <a:spcBef>
                <a:spcPts val="3300"/>
              </a:spcBef>
              <a:buSzTx/>
              <a:buNone/>
              <a:defRPr sz="6719">
                <a:solidFill>
                  <a:schemeClr val="accent3">
                    <a:satOff val="18648"/>
                    <a:lumOff val="5971"/>
                  </a:schemeClr>
                </a:solidFill>
                <a:effectLst>
                  <a:outerShdw blurRad="48768" dist="36576" dir="5400000" rotWithShape="0">
                    <a:srgbClr val="000000"/>
                  </a:outerShdw>
                </a:effectLst>
              </a:defRPr>
            </a:pPr>
            <a:r>
              <a:t>&lt;meta name="description" content=“A couple sentences describing the website.”&gt;</a:t>
            </a:r>
          </a:p>
          <a:p>
            <a:pPr marL="0" lvl="1" indent="1418122" defTabSz="670369">
              <a:spcBef>
                <a:spcPts val="3300"/>
              </a:spcBef>
              <a:buSzTx/>
              <a:buNone/>
              <a:defRPr sz="6719">
                <a:solidFill>
                  <a:schemeClr val="accent3">
                    <a:satOff val="18648"/>
                    <a:lumOff val="5971"/>
                  </a:schemeClr>
                </a:solidFill>
                <a:effectLst>
                  <a:outerShdw blurRad="48768" dist="36576" dir="5400000" rotWithShape="0">
                    <a:srgbClr val="000000"/>
                  </a:outerShdw>
                </a:effectLst>
              </a:defRPr>
            </a:pPr>
            <a:r>
              <a:t>&lt;meta name="keywords" content="</a:t>
            </a:r>
            <a:r>
              <a:rPr lang="en-US"/>
              <a:t>mike</a:t>
            </a:r>
            <a:r>
              <a:t>, demo"&gt;</a:t>
            </a:r>
          </a:p>
          <a:p>
            <a:pPr marL="0" lvl="1" indent="1418122" defTabSz="670369">
              <a:spcBef>
                <a:spcPts val="3300"/>
              </a:spcBef>
              <a:buSzTx/>
              <a:buNone/>
              <a:defRPr sz="6719">
                <a:solidFill>
                  <a:schemeClr val="accent3">
                    <a:satOff val="18648"/>
                    <a:lumOff val="5971"/>
                  </a:schemeClr>
                </a:solidFill>
                <a:effectLst>
                  <a:outerShdw blurRad="48768" dist="36576" dir="5400000" rotWithShape="0">
                    <a:srgbClr val="000000"/>
                  </a:outerShdw>
                </a:effectLst>
              </a:defRPr>
            </a:pPr>
            <a:r>
              <a:t>&lt;meta name="author" content="</a:t>
            </a:r>
            <a:r>
              <a:rPr lang="en-US"/>
              <a:t>Mike</a:t>
            </a:r>
            <a:r>
              <a:t>"&gt;</a:t>
            </a:r>
          </a:p>
          <a:p>
            <a:pPr marL="0" indent="0" defTabSz="670369">
              <a:spcBef>
                <a:spcPts val="3300"/>
              </a:spcBef>
              <a:buSzTx/>
              <a:buNone/>
              <a:defRPr sz="6719">
                <a:effectLst>
                  <a:outerShdw blurRad="48768" dist="36576" dir="5400000" rotWithShape="0">
                    <a:srgbClr val="000000"/>
                  </a:outerShdw>
                </a:effectLst>
              </a:defRPr>
            </a:pPr>
            <a:r>
              <a:t>&lt;/head&gt;</a:t>
            </a:r>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Shape 243"/>
          <p:cNvSpPr>
            <a:spLocks noGrp="1"/>
          </p:cNvSpPr>
          <p:nvPr>
            <p:ph type="title"/>
          </p:nvPr>
        </p:nvSpPr>
        <p:spPr>
          <a:xfrm>
            <a:off x="1473200" y="4897189"/>
            <a:ext cx="21437600" cy="3921622"/>
          </a:xfrm>
          <a:prstGeom prst="rect">
            <a:avLst/>
          </a:prstGeom>
        </p:spPr>
        <p:txBody>
          <a:bodyPr/>
          <a:lstStyle/>
          <a:p>
            <a:r>
              <a:t>Save your </a:t>
            </a:r>
            <a:r>
              <a:rPr b="1">
                <a:latin typeface="Helvetica Neue"/>
                <a:ea typeface="Helvetica Neue"/>
                <a:cs typeface="Helvetica Neue"/>
                <a:sym typeface="Helvetica Neue"/>
              </a:rPr>
              <a:t>index.html </a:t>
            </a:r>
            <a:r>
              <a:t>file.</a:t>
            </a:r>
          </a:p>
          <a:p>
            <a:pPr>
              <a:defRPr sz="7000">
                <a:solidFill>
                  <a:srgbClr val="DCDEE0"/>
                </a:solidFill>
              </a:defRPr>
            </a:pPr>
            <a:r>
              <a:t>[ hit </a:t>
            </a:r>
            <a:r>
              <a:rPr i="1"/>
              <a:t>command-s</a:t>
            </a:r>
            <a:r>
              <a:t>  </a:t>
            </a:r>
            <a:r>
              <a:rPr b="1">
                <a:solidFill>
                  <a:srgbClr val="A6AAA9"/>
                </a:solidFill>
                <a:latin typeface="Helvetica Neue"/>
                <a:ea typeface="Helvetica Neue"/>
                <a:cs typeface="Helvetica Neue"/>
                <a:sym typeface="Helvetica Neue"/>
              </a:rPr>
              <a:t>or</a:t>
            </a:r>
            <a:r>
              <a:t>  </a:t>
            </a:r>
            <a:r>
              <a:rPr i="1"/>
              <a:t>control-s </a:t>
            </a:r>
            <a:r>
              <a:t>]</a:t>
            </a:r>
          </a:p>
          <a:p>
            <a:pPr>
              <a:defRPr sz="5000" i="1">
                <a:solidFill>
                  <a:srgbClr val="C7C9CC"/>
                </a:solidFill>
              </a:defRPr>
            </a:pPr>
            <a:r>
              <a:rPr>
                <a:solidFill>
                  <a:srgbClr val="A6AAA9"/>
                </a:solidFill>
              </a:rPr>
              <a:t>Every time you save this file, refresh/view the page in</a:t>
            </a:r>
            <a:r>
              <a:t> </a:t>
            </a:r>
            <a:r>
              <a:rPr>
                <a:solidFill>
                  <a:srgbClr val="FCD209"/>
                </a:solidFill>
              </a:rPr>
              <a:t>Chrome</a:t>
            </a:r>
            <a:r>
              <a:t>.</a:t>
            </a: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Shape 245"/>
          <p:cNvSpPr>
            <a:spLocks noGrp="1"/>
          </p:cNvSpPr>
          <p:nvPr>
            <p:ph type="title"/>
          </p:nvPr>
        </p:nvSpPr>
        <p:spPr>
          <a:xfrm>
            <a:off x="1701800" y="1638300"/>
            <a:ext cx="21437600" cy="3429000"/>
          </a:xfrm>
          <a:prstGeom prst="rect">
            <a:avLst/>
          </a:prstGeom>
        </p:spPr>
        <p:txBody>
          <a:bodyPr/>
          <a:lstStyle/>
          <a:p>
            <a:r>
              <a:t>Common tags</a:t>
            </a:r>
          </a:p>
        </p:txBody>
      </p:sp>
      <p:sp>
        <p:nvSpPr>
          <p:cNvPr id="246" name="Shape 246"/>
          <p:cNvSpPr>
            <a:spLocks noGrp="1"/>
          </p:cNvSpPr>
          <p:nvPr>
            <p:ph type="body" sz="half" idx="1"/>
          </p:nvPr>
        </p:nvSpPr>
        <p:spPr>
          <a:xfrm>
            <a:off x="3639092" y="4458368"/>
            <a:ext cx="17563016" cy="6932864"/>
          </a:xfrm>
          <a:prstGeom prst="rect">
            <a:avLst/>
          </a:prstGeom>
        </p:spPr>
        <p:txBody>
          <a:bodyPr/>
          <a:lstStyle/>
          <a:p>
            <a:pPr marL="0" indent="0" defTabSz="698301">
              <a:spcBef>
                <a:spcPts val="3500"/>
              </a:spcBef>
              <a:buSzTx/>
              <a:buNone/>
              <a:defRPr sz="7000" strike="sngStrike">
                <a:solidFill>
                  <a:srgbClr val="A6AAA9"/>
                </a:solidFill>
              </a:defRPr>
            </a:pPr>
            <a:r>
              <a:t>html   body   head   title</a:t>
            </a:r>
          </a:p>
          <a:p>
            <a:pPr marL="0" indent="0" defTabSz="698301">
              <a:spcBef>
                <a:spcPts val="3500"/>
              </a:spcBef>
              <a:buSzTx/>
              <a:buNone/>
              <a:defRPr sz="7000"/>
            </a:pPr>
            <a:r>
              <a:t>h1-h6   p   i   strong   b   center</a:t>
            </a:r>
          </a:p>
          <a:p>
            <a:pPr marL="0" indent="0" defTabSz="698301">
              <a:spcBef>
                <a:spcPts val="3500"/>
              </a:spcBef>
              <a:buSzTx/>
              <a:buNone/>
              <a:defRPr sz="7000"/>
            </a:pPr>
            <a:r>
              <a:t>table   tr   th   td   ul   ol   li</a:t>
            </a:r>
          </a:p>
          <a:p>
            <a:pPr marL="0" indent="0" defTabSz="698301">
              <a:spcBef>
                <a:spcPts val="3500"/>
              </a:spcBef>
              <a:buSzTx/>
              <a:buNone/>
              <a:defRPr sz="7000"/>
            </a:pPr>
            <a:r>
              <a:t>br  a  span   img   script   style   link</a:t>
            </a:r>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Shape 248"/>
          <p:cNvSpPr>
            <a:spLocks noGrp="1"/>
          </p:cNvSpPr>
          <p:nvPr>
            <p:ph type="body" idx="1"/>
          </p:nvPr>
        </p:nvSpPr>
        <p:spPr>
          <a:xfrm>
            <a:off x="1473200" y="1401415"/>
            <a:ext cx="21437600" cy="10913170"/>
          </a:xfrm>
          <a:prstGeom prst="rect">
            <a:avLst/>
          </a:prstGeom>
        </p:spPr>
        <p:txBody>
          <a:bodyPr/>
          <a:lstStyle/>
          <a:p>
            <a:pPr marL="0" indent="0" defTabSz="698301">
              <a:spcBef>
                <a:spcPts val="3500"/>
              </a:spcBef>
              <a:buSzTx/>
              <a:buNone/>
              <a:defRPr sz="7000"/>
            </a:pPr>
            <a:r>
              <a:t>&lt;body&gt;</a:t>
            </a:r>
          </a:p>
          <a:p>
            <a:pPr marL="0" indent="0" defTabSz="698301">
              <a:spcBef>
                <a:spcPts val="3500"/>
              </a:spcBef>
              <a:buSzTx/>
              <a:buNone/>
              <a:defRPr sz="7000">
                <a:solidFill>
                  <a:schemeClr val="accent3">
                    <a:satOff val="18648"/>
                    <a:lumOff val="5971"/>
                  </a:schemeClr>
                </a:solidFill>
              </a:defRPr>
            </a:pPr>
            <a:r>
              <a:t>   &lt;h1&gt; Hello World &lt;/h1&gt;</a:t>
            </a:r>
          </a:p>
          <a:p>
            <a:pPr marL="0" indent="0" defTabSz="698301">
              <a:spcBef>
                <a:spcPts val="3500"/>
              </a:spcBef>
              <a:buSzTx/>
              <a:buNone/>
              <a:defRPr sz="7000">
                <a:solidFill>
                  <a:schemeClr val="accent3">
                    <a:satOff val="18648"/>
                    <a:lumOff val="5971"/>
                  </a:schemeClr>
                </a:solidFill>
              </a:defRPr>
            </a:pPr>
            <a:r>
              <a:t>   &lt;h3&gt; Welcome to my first site. &lt;/h3&gt;</a:t>
            </a:r>
          </a:p>
          <a:p>
            <a:pPr marL="0" indent="0" defTabSz="698301">
              <a:spcBef>
                <a:spcPts val="3500"/>
              </a:spcBef>
              <a:buSzTx/>
              <a:buNone/>
              <a:defRPr sz="7000">
                <a:solidFill>
                  <a:schemeClr val="accent3">
                    <a:satOff val="18648"/>
                    <a:lumOff val="5971"/>
                  </a:schemeClr>
                </a:solidFill>
              </a:defRPr>
            </a:pPr>
            <a:r>
              <a:t>   &lt;p&gt; My name is </a:t>
            </a:r>
            <a:r>
              <a:rPr lang="en-US"/>
              <a:t>Mike</a:t>
            </a:r>
            <a:r>
              <a:t>. &lt;/p&gt;</a:t>
            </a:r>
          </a:p>
          <a:p>
            <a:pPr marL="0" indent="0" defTabSz="698301">
              <a:spcBef>
                <a:spcPts val="3500"/>
              </a:spcBef>
              <a:buSzTx/>
              <a:buNone/>
              <a:defRPr sz="7000">
                <a:solidFill>
                  <a:schemeClr val="accent3">
                    <a:satOff val="18648"/>
                    <a:lumOff val="5971"/>
                  </a:schemeClr>
                </a:solidFill>
              </a:defRPr>
            </a:pPr>
            <a:endParaRPr/>
          </a:p>
          <a:p>
            <a:pPr marL="0" indent="0" defTabSz="698301">
              <a:spcBef>
                <a:spcPts val="3500"/>
              </a:spcBef>
              <a:buSzTx/>
              <a:buNone/>
              <a:defRPr sz="7000">
                <a:solidFill>
                  <a:schemeClr val="accent3">
                    <a:satOff val="18648"/>
                    <a:lumOff val="5971"/>
                  </a:schemeClr>
                </a:solidFill>
              </a:defRPr>
            </a:pPr>
            <a:endParaRPr/>
          </a:p>
          <a:p>
            <a:pPr marL="0" indent="0" defTabSz="698301">
              <a:spcBef>
                <a:spcPts val="3500"/>
              </a:spcBef>
              <a:buSzTx/>
              <a:buNone/>
              <a:defRPr sz="7000"/>
            </a:pPr>
            <a:r>
              <a:t>&lt;/body&gt;</a:t>
            </a:r>
          </a:p>
        </p:txBody>
      </p:sp>
      <p:sp>
        <p:nvSpPr>
          <p:cNvPr id="249" name="Shape 249"/>
          <p:cNvSpPr/>
          <p:nvPr/>
        </p:nvSpPr>
        <p:spPr>
          <a:xfrm>
            <a:off x="18089165" y="12026255"/>
            <a:ext cx="6117035" cy="146615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algn="l" defTabSz="429259">
              <a:defRPr sz="5200">
                <a:solidFill>
                  <a:schemeClr val="accent4"/>
                </a:solidFill>
                <a:effectLst>
                  <a:outerShdw blurRad="26416" dist="19812" dir="5400000" rotWithShape="0">
                    <a:srgbClr val="000000"/>
                  </a:outerShdw>
                </a:effectLst>
              </a:defRPr>
            </a:pPr>
            <a:r>
              <a:t>Save your index.html</a:t>
            </a:r>
          </a:p>
          <a:p>
            <a:pPr algn="l" defTabSz="429259">
              <a:defRPr sz="3639">
                <a:solidFill>
                  <a:schemeClr val="accent4"/>
                </a:solidFill>
                <a:effectLst>
                  <a:outerShdw blurRad="26416" dist="19812" dir="5400000" rotWithShape="0">
                    <a:srgbClr val="000000"/>
                  </a:outerShdw>
                </a:effectLst>
              </a:defRPr>
            </a:pPr>
            <a:r>
              <a:t>Preview in </a:t>
            </a:r>
            <a:r>
              <a:rPr>
                <a:solidFill>
                  <a:srgbClr val="FAD007"/>
                </a:solidFill>
              </a:rPr>
              <a:t>Chrome</a:t>
            </a:r>
            <a:r>
              <a:t>.</a:t>
            </a:r>
          </a:p>
        </p:txBody>
      </p:sp>
      <p:sp>
        <p:nvSpPr>
          <p:cNvPr id="250" name="Shape 250"/>
          <p:cNvSpPr>
            <a:spLocks noGrp="1"/>
          </p:cNvSpPr>
          <p:nvPr>
            <p:ph type="title"/>
          </p:nvPr>
        </p:nvSpPr>
        <p:spPr>
          <a:xfrm>
            <a:off x="15864757" y="355600"/>
            <a:ext cx="7867948" cy="1897303"/>
          </a:xfrm>
          <a:prstGeom prst="rect">
            <a:avLst/>
          </a:prstGeom>
        </p:spPr>
        <p:txBody>
          <a:bodyPr>
            <a:normAutofit fontScale="90000"/>
          </a:bodyPr>
          <a:lstStyle>
            <a:lvl1pPr defTabSz="677352">
              <a:defRPr sz="8500">
                <a:solidFill>
                  <a:srgbClr val="DCDEE0"/>
                </a:solidFill>
                <a:effectLst>
                  <a:outerShdw blurRad="43180" dist="32385" dir="5400000" rotWithShape="0">
                    <a:srgbClr val="000000"/>
                  </a:outerShdw>
                </a:effectLst>
                <a:latin typeface="Adobe Naskh"/>
                <a:ea typeface="Adobe Naskh"/>
                <a:cs typeface="Adobe Naskh"/>
                <a:sym typeface="Adobe Naskh"/>
              </a:defRPr>
            </a:lvl1pPr>
          </a:lstStyle>
          <a:p>
            <a:r>
              <a:t>Adding text to our page.</a:t>
            </a:r>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p:cNvSpPr>
          <p:nvPr>
            <p:ph type="body" idx="1"/>
          </p:nvPr>
        </p:nvSpPr>
        <p:spPr>
          <a:xfrm>
            <a:off x="1473200" y="1401415"/>
            <a:ext cx="21437600" cy="10913170"/>
          </a:xfrm>
          <a:prstGeom prst="rect">
            <a:avLst/>
          </a:prstGeom>
        </p:spPr>
        <p:txBody>
          <a:bodyPr/>
          <a:lstStyle/>
          <a:p>
            <a:pPr marL="0" indent="0" defTabSz="642437">
              <a:spcBef>
                <a:spcPts val="3200"/>
              </a:spcBef>
              <a:buSzTx/>
              <a:buNone/>
              <a:defRPr sz="6440">
                <a:effectLst>
                  <a:outerShdw blurRad="46736" dist="35052" dir="5400000" rotWithShape="0">
                    <a:srgbClr val="000000"/>
                  </a:outerShdw>
                </a:effectLst>
              </a:defRPr>
            </a:pPr>
            <a:r>
              <a:t>&lt;body&gt;  </a:t>
            </a:r>
          </a:p>
          <a:p>
            <a:pPr marL="0" indent="0" defTabSz="642437">
              <a:spcBef>
                <a:spcPts val="3200"/>
              </a:spcBef>
              <a:buSzTx/>
              <a:buNone/>
              <a:defRPr sz="6440">
                <a:effectLst>
                  <a:outerShdw blurRad="46736" dist="35052" dir="5400000" rotWithShape="0">
                    <a:srgbClr val="000000"/>
                  </a:outerShdw>
                </a:effectLst>
              </a:defRPr>
            </a:pPr>
            <a:r>
              <a:t>   </a:t>
            </a:r>
            <a:r>
              <a:rPr>
                <a:solidFill>
                  <a:schemeClr val="accent3">
                    <a:satOff val="18648"/>
                    <a:lumOff val="5971"/>
                  </a:schemeClr>
                </a:solidFill>
              </a:rPr>
              <a:t>&lt;center&gt;</a:t>
            </a:r>
          </a:p>
          <a:p>
            <a:pPr marL="0" indent="0" defTabSz="642437">
              <a:spcBef>
                <a:spcPts val="3200"/>
              </a:spcBef>
              <a:buSzTx/>
              <a:buNone/>
              <a:defRPr sz="6440">
                <a:effectLst>
                  <a:outerShdw blurRad="46736" dist="35052" dir="5400000" rotWithShape="0">
                    <a:srgbClr val="000000"/>
                  </a:outerShdw>
                </a:effectLst>
              </a:defRPr>
            </a:pPr>
            <a:r>
              <a:t>   &lt;h1&gt; Hello World &lt;/h1&gt;</a:t>
            </a:r>
          </a:p>
          <a:p>
            <a:pPr marL="0" indent="0" defTabSz="642437">
              <a:spcBef>
                <a:spcPts val="3200"/>
              </a:spcBef>
              <a:buSzTx/>
              <a:buNone/>
              <a:defRPr sz="6440">
                <a:effectLst>
                  <a:outerShdw blurRad="46736" dist="35052" dir="5400000" rotWithShape="0">
                    <a:srgbClr val="000000"/>
                  </a:outerShdw>
                </a:effectLst>
              </a:defRPr>
            </a:pPr>
            <a:r>
              <a:t>   &lt;h3&gt; Welcome to my first </a:t>
            </a:r>
            <a:r>
              <a:rPr>
                <a:solidFill>
                  <a:schemeClr val="accent3">
                    <a:satOff val="18648"/>
                    <a:lumOff val="5971"/>
                  </a:schemeClr>
                </a:solidFill>
              </a:rPr>
              <a:t>&lt;</a:t>
            </a:r>
            <a:r>
              <a:rPr err="1">
                <a:solidFill>
                  <a:schemeClr val="accent3">
                    <a:satOff val="18648"/>
                    <a:lumOff val="5971"/>
                  </a:schemeClr>
                </a:solidFill>
              </a:rPr>
              <a:t>i</a:t>
            </a:r>
            <a:r>
              <a:rPr>
                <a:solidFill>
                  <a:schemeClr val="accent3">
                    <a:satOff val="18648"/>
                    <a:lumOff val="5971"/>
                  </a:schemeClr>
                </a:solidFill>
              </a:rPr>
              <a:t>&gt;</a:t>
            </a:r>
            <a:r>
              <a:t>site</a:t>
            </a:r>
            <a:r>
              <a:rPr>
                <a:solidFill>
                  <a:schemeClr val="accent3">
                    <a:satOff val="18648"/>
                    <a:lumOff val="5971"/>
                  </a:schemeClr>
                </a:solidFill>
              </a:rPr>
              <a:t>&lt;/</a:t>
            </a:r>
            <a:r>
              <a:rPr err="1">
                <a:solidFill>
                  <a:schemeClr val="accent3">
                    <a:satOff val="18648"/>
                    <a:lumOff val="5971"/>
                  </a:schemeClr>
                </a:solidFill>
              </a:rPr>
              <a:t>i</a:t>
            </a:r>
            <a:r>
              <a:rPr>
                <a:solidFill>
                  <a:schemeClr val="accent3">
                    <a:satOff val="18648"/>
                    <a:lumOff val="5971"/>
                  </a:schemeClr>
                </a:solidFill>
              </a:rPr>
              <a:t>&gt;</a:t>
            </a:r>
            <a:r>
              <a:t>. &lt;/h3&gt;</a:t>
            </a:r>
          </a:p>
          <a:p>
            <a:pPr marL="0" indent="0" defTabSz="642437">
              <a:spcBef>
                <a:spcPts val="3200"/>
              </a:spcBef>
              <a:buSzTx/>
              <a:buNone/>
              <a:defRPr sz="6440">
                <a:effectLst>
                  <a:outerShdw blurRad="46736" dist="35052" dir="5400000" rotWithShape="0">
                    <a:srgbClr val="000000"/>
                  </a:outerShdw>
                </a:effectLst>
              </a:defRPr>
            </a:pPr>
            <a:r>
              <a:t>   &lt;p&gt; My name is </a:t>
            </a:r>
            <a:r>
              <a:rPr>
                <a:solidFill>
                  <a:schemeClr val="accent3">
                    <a:satOff val="18648"/>
                    <a:lumOff val="5971"/>
                  </a:schemeClr>
                </a:solidFill>
              </a:rPr>
              <a:t>&lt;strong&gt;</a:t>
            </a:r>
            <a:r>
              <a:rPr lang="en-US">
                <a:solidFill>
                  <a:schemeClr val="tx1"/>
                </a:solidFill>
              </a:rPr>
              <a:t>M</a:t>
            </a:r>
            <a:r>
              <a:rPr lang="en-US"/>
              <a:t>ike</a:t>
            </a:r>
            <a:r>
              <a:rPr>
                <a:solidFill>
                  <a:schemeClr val="accent3">
                    <a:satOff val="18648"/>
                    <a:lumOff val="5971"/>
                  </a:schemeClr>
                </a:solidFill>
              </a:rPr>
              <a:t>&lt;/strong&gt;</a:t>
            </a:r>
            <a:r>
              <a:t>.</a:t>
            </a:r>
            <a:r>
              <a:rPr lang="en-US"/>
              <a:t> </a:t>
            </a:r>
            <a:r>
              <a:t>&lt;/p&gt;</a:t>
            </a:r>
          </a:p>
          <a:p>
            <a:pPr marL="0" indent="0" defTabSz="642437">
              <a:spcBef>
                <a:spcPts val="3200"/>
              </a:spcBef>
              <a:buSzTx/>
              <a:buNone/>
              <a:defRPr sz="6440">
                <a:solidFill>
                  <a:schemeClr val="accent3">
                    <a:satOff val="18648"/>
                    <a:lumOff val="5971"/>
                  </a:schemeClr>
                </a:solidFill>
                <a:effectLst>
                  <a:outerShdw blurRad="46736" dist="35052" dir="5400000" rotWithShape="0">
                    <a:srgbClr val="000000"/>
                  </a:outerShdw>
                </a:effectLst>
              </a:defRPr>
            </a:pPr>
            <a:r>
              <a:t>   &lt;/center&gt;</a:t>
            </a:r>
          </a:p>
          <a:p>
            <a:pPr marL="0" indent="0" defTabSz="642437">
              <a:spcBef>
                <a:spcPts val="3200"/>
              </a:spcBef>
              <a:buSzTx/>
              <a:buNone/>
              <a:defRPr sz="6440">
                <a:effectLst>
                  <a:outerShdw blurRad="46736" dist="35052" dir="5400000" rotWithShape="0">
                    <a:srgbClr val="000000"/>
                  </a:outerShdw>
                </a:effectLst>
              </a:defRPr>
            </a:pPr>
            <a:r>
              <a:t>&lt;/body&gt;</a:t>
            </a:r>
          </a:p>
        </p:txBody>
      </p:sp>
      <p:sp>
        <p:nvSpPr>
          <p:cNvPr id="253" name="Shape 253"/>
          <p:cNvSpPr/>
          <p:nvPr/>
        </p:nvSpPr>
        <p:spPr>
          <a:xfrm>
            <a:off x="18089165" y="12026255"/>
            <a:ext cx="6117035" cy="146615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algn="l" defTabSz="429259">
              <a:defRPr sz="5200">
                <a:solidFill>
                  <a:schemeClr val="accent4"/>
                </a:solidFill>
                <a:effectLst>
                  <a:outerShdw blurRad="26416" dist="19812" dir="5400000" rotWithShape="0">
                    <a:srgbClr val="000000"/>
                  </a:outerShdw>
                </a:effectLst>
              </a:defRPr>
            </a:pPr>
            <a:r>
              <a:t>Save your index.html</a:t>
            </a:r>
          </a:p>
          <a:p>
            <a:pPr algn="l" defTabSz="429259">
              <a:defRPr sz="3639">
                <a:solidFill>
                  <a:schemeClr val="accent4"/>
                </a:solidFill>
                <a:effectLst>
                  <a:outerShdw blurRad="26416" dist="19812" dir="5400000" rotWithShape="0">
                    <a:srgbClr val="000000"/>
                  </a:outerShdw>
                </a:effectLst>
              </a:defRPr>
            </a:pPr>
            <a:r>
              <a:t>Preview in </a:t>
            </a:r>
            <a:r>
              <a:rPr>
                <a:solidFill>
                  <a:srgbClr val="FAD007"/>
                </a:solidFill>
              </a:rPr>
              <a:t>Chrome</a:t>
            </a:r>
            <a:r>
              <a:t>.</a:t>
            </a:r>
          </a:p>
        </p:txBody>
      </p:sp>
      <p:sp>
        <p:nvSpPr>
          <p:cNvPr id="254" name="Shape 254"/>
          <p:cNvSpPr>
            <a:spLocks noGrp="1"/>
          </p:cNvSpPr>
          <p:nvPr>
            <p:ph type="title"/>
          </p:nvPr>
        </p:nvSpPr>
        <p:spPr>
          <a:xfrm>
            <a:off x="15864757" y="355600"/>
            <a:ext cx="7867948" cy="1897303"/>
          </a:xfrm>
          <a:prstGeom prst="rect">
            <a:avLst/>
          </a:prstGeom>
        </p:spPr>
        <p:txBody>
          <a:bodyPr>
            <a:normAutofit fontScale="90000"/>
          </a:bodyPr>
          <a:lstStyle>
            <a:lvl1pPr defTabSz="765009">
              <a:defRPr sz="9600">
                <a:solidFill>
                  <a:srgbClr val="DCDEE0"/>
                </a:solidFill>
                <a:effectLst>
                  <a:outerShdw blurRad="48768" dist="36576" dir="5400000" rotWithShape="0">
                    <a:srgbClr val="000000"/>
                  </a:outerShdw>
                </a:effectLst>
                <a:latin typeface="Adobe Naskh"/>
                <a:ea typeface="Adobe Naskh"/>
                <a:cs typeface="Adobe Naskh"/>
                <a:sym typeface="Adobe Naskh"/>
              </a:defRPr>
            </a:lvl1pPr>
          </a:lstStyle>
          <a:p>
            <a:r>
              <a:t>Styling text with tags.</a:t>
            </a:r>
          </a:p>
        </p:txBody>
      </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Shape 256"/>
          <p:cNvSpPr>
            <a:spLocks noGrp="1"/>
          </p:cNvSpPr>
          <p:nvPr>
            <p:ph type="title"/>
          </p:nvPr>
        </p:nvSpPr>
        <p:spPr>
          <a:xfrm>
            <a:off x="1701800" y="1638300"/>
            <a:ext cx="21437600" cy="3429000"/>
          </a:xfrm>
          <a:prstGeom prst="rect">
            <a:avLst/>
          </a:prstGeom>
        </p:spPr>
        <p:txBody>
          <a:bodyPr/>
          <a:lstStyle/>
          <a:p>
            <a:r>
              <a:t>Common tags</a:t>
            </a:r>
          </a:p>
        </p:txBody>
      </p:sp>
      <p:sp>
        <p:nvSpPr>
          <p:cNvPr id="257" name="Shape 257"/>
          <p:cNvSpPr>
            <a:spLocks noGrp="1"/>
          </p:cNvSpPr>
          <p:nvPr>
            <p:ph type="body" sz="half" idx="1"/>
          </p:nvPr>
        </p:nvSpPr>
        <p:spPr>
          <a:xfrm>
            <a:off x="3639092" y="4458368"/>
            <a:ext cx="17563016" cy="6932864"/>
          </a:xfrm>
          <a:prstGeom prst="rect">
            <a:avLst/>
          </a:prstGeom>
        </p:spPr>
        <p:txBody>
          <a:bodyPr/>
          <a:lstStyle/>
          <a:p>
            <a:pPr marL="0" indent="0" defTabSz="698301">
              <a:spcBef>
                <a:spcPts val="3500"/>
              </a:spcBef>
              <a:buSzTx/>
              <a:buNone/>
              <a:defRPr sz="7000" strike="sngStrike">
                <a:solidFill>
                  <a:srgbClr val="A6AAA9"/>
                </a:solidFill>
              </a:defRPr>
            </a:pPr>
            <a:r>
              <a:t>html   body   head   title</a:t>
            </a:r>
          </a:p>
          <a:p>
            <a:pPr marL="0" indent="0" defTabSz="698301">
              <a:spcBef>
                <a:spcPts val="3500"/>
              </a:spcBef>
              <a:buSzTx/>
              <a:buNone/>
              <a:defRPr sz="7000" strike="sngStrike">
                <a:solidFill>
                  <a:srgbClr val="A6AAA9"/>
                </a:solidFill>
              </a:defRPr>
            </a:pPr>
            <a:r>
              <a:t>h1-h6   p   i   strong   b   center</a:t>
            </a:r>
          </a:p>
          <a:p>
            <a:pPr marL="0" indent="0" defTabSz="698301">
              <a:spcBef>
                <a:spcPts val="3500"/>
              </a:spcBef>
              <a:buSzTx/>
              <a:buNone/>
              <a:defRPr sz="7000"/>
            </a:pPr>
            <a:r>
              <a:t>table   tr   th   td   ul   ol   li</a:t>
            </a:r>
          </a:p>
          <a:p>
            <a:pPr marL="0" indent="0" defTabSz="698301">
              <a:spcBef>
                <a:spcPts val="3500"/>
              </a:spcBef>
              <a:buSzTx/>
              <a:buNone/>
              <a:defRPr sz="7000"/>
            </a:pPr>
            <a:r>
              <a:t>br  a  span   img   script   style   link</a:t>
            </a: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p:cNvSpPr>
          <p:nvPr>
            <p:ph type="title"/>
          </p:nvPr>
        </p:nvSpPr>
        <p:spPr>
          <a:prstGeom prst="rect">
            <a:avLst/>
          </a:prstGeom>
        </p:spPr>
        <p:txBody>
          <a:bodyPr/>
          <a:lstStyle/>
          <a:p>
            <a:r>
              <a:t>Let’s say we want to make a </a:t>
            </a:r>
            <a:r>
              <a:rPr b="1">
                <a:latin typeface="Helvetica Neue"/>
                <a:ea typeface="Helvetica Neue"/>
                <a:cs typeface="Helvetica Neue"/>
                <a:sym typeface="Helvetica Neue"/>
              </a:rPr>
              <a:t>table</a:t>
            </a:r>
          </a:p>
        </p:txBody>
      </p:sp>
      <p:sp>
        <p:nvSpPr>
          <p:cNvPr id="260" name="Shape 260"/>
          <p:cNvSpPr>
            <a:spLocks noGrp="1"/>
          </p:cNvSpPr>
          <p:nvPr>
            <p:ph type="body" sz="quarter" idx="1"/>
          </p:nvPr>
        </p:nvSpPr>
        <p:spPr>
          <a:prstGeom prst="rect">
            <a:avLst/>
          </a:prstGeom>
        </p:spPr>
        <p:txBody>
          <a:bodyPr/>
          <a:lstStyle/>
          <a:p>
            <a:r>
              <a:t>What do we need?</a:t>
            </a:r>
          </a:p>
        </p:txBody>
      </p:sp>
      <p:pic>
        <p:nvPicPr>
          <p:cNvPr id="261" name="Screen Shot 2016-05-06 at 8.21.09 AM.png"/>
          <p:cNvPicPr>
            <a:picLocks noChangeAspect="1"/>
          </p:cNvPicPr>
          <p:nvPr/>
        </p:nvPicPr>
        <p:blipFill>
          <a:blip r:embed="rId2"/>
          <a:stretch>
            <a:fillRect/>
          </a:stretch>
        </p:blipFill>
        <p:spPr>
          <a:xfrm>
            <a:off x="14155080" y="3486757"/>
            <a:ext cx="7108964" cy="6719433"/>
          </a:xfrm>
          <a:prstGeom prst="rect">
            <a:avLst/>
          </a:prstGeom>
          <a:ln w="12700">
            <a:miter lim="400000"/>
          </a:ln>
        </p:spPr>
      </p:pic>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Shape 263"/>
          <p:cNvSpPr>
            <a:spLocks noGrp="1"/>
          </p:cNvSpPr>
          <p:nvPr>
            <p:ph type="body" idx="1"/>
          </p:nvPr>
        </p:nvSpPr>
        <p:spPr>
          <a:xfrm>
            <a:off x="1473200" y="1401415"/>
            <a:ext cx="21437600" cy="10913170"/>
          </a:xfrm>
          <a:prstGeom prst="rect">
            <a:avLst/>
          </a:prstGeom>
        </p:spPr>
        <p:txBody>
          <a:bodyPr/>
          <a:lstStyle/>
          <a:p>
            <a:pPr marL="0" indent="0" defTabSz="698301">
              <a:spcBef>
                <a:spcPts val="3500"/>
              </a:spcBef>
              <a:buSzTx/>
              <a:buNone/>
              <a:defRPr sz="7000"/>
            </a:pPr>
            <a:r>
              <a:t>&lt;</a:t>
            </a:r>
            <a:r>
              <a:rPr>
                <a:latin typeface="Helvetica Neue Black Condensed"/>
                <a:ea typeface="Helvetica Neue Black Condensed"/>
                <a:cs typeface="Helvetica Neue Black Condensed"/>
                <a:sym typeface="Helvetica Neue Black Condensed"/>
              </a:rPr>
              <a:t>table</a:t>
            </a:r>
            <a:r>
              <a:t>&gt;  </a:t>
            </a:r>
          </a:p>
          <a:p>
            <a:pPr marL="0" indent="0" defTabSz="698301">
              <a:spcBef>
                <a:spcPts val="3500"/>
              </a:spcBef>
              <a:buSzTx/>
              <a:buNone/>
              <a:defRPr sz="7000"/>
            </a:pPr>
            <a:r>
              <a:t>   &lt;</a:t>
            </a:r>
            <a:r>
              <a:rPr err="1">
                <a:latin typeface="Helvetica Neue Bold Condensed"/>
                <a:ea typeface="Helvetica Neue Bold Condensed"/>
                <a:cs typeface="Helvetica Neue Bold Condensed"/>
                <a:sym typeface="Helvetica Neue Bold Condensed"/>
              </a:rPr>
              <a:t>tr</a:t>
            </a:r>
            <a:r>
              <a:t>&gt; </a:t>
            </a:r>
            <a:r>
              <a:rPr>
                <a:solidFill>
                  <a:srgbClr val="CA79FF"/>
                </a:solidFill>
              </a:rPr>
              <a:t>&lt;</a:t>
            </a:r>
            <a:r>
              <a:rPr i="1" err="1">
                <a:solidFill>
                  <a:srgbClr val="CA79FF"/>
                </a:solidFill>
                <a:latin typeface="Helvetica Neue Medium"/>
                <a:ea typeface="Helvetica Neue Medium"/>
                <a:cs typeface="Helvetica Neue Medium"/>
                <a:sym typeface="Helvetica Neue Medium"/>
              </a:rPr>
              <a:t>th</a:t>
            </a:r>
            <a:r>
              <a:rPr>
                <a:solidFill>
                  <a:srgbClr val="CA79FF"/>
                </a:solidFill>
              </a:rPr>
              <a:t>&gt; </a:t>
            </a:r>
            <a:r>
              <a:rPr u="sng">
                <a:solidFill>
                  <a:srgbClr val="CA79FF"/>
                </a:solidFill>
              </a:rPr>
              <a:t>PIRATE</a:t>
            </a:r>
            <a:r>
              <a:rPr>
                <a:solidFill>
                  <a:srgbClr val="CA79FF"/>
                </a:solidFill>
              </a:rPr>
              <a:t> &lt;/</a:t>
            </a:r>
            <a:r>
              <a:rPr i="1" err="1">
                <a:solidFill>
                  <a:srgbClr val="CA79FF"/>
                </a:solidFill>
                <a:latin typeface="Helvetica Neue Medium"/>
                <a:ea typeface="Helvetica Neue Medium"/>
                <a:cs typeface="Helvetica Neue Medium"/>
                <a:sym typeface="Helvetica Neue Medium"/>
              </a:rPr>
              <a:t>th</a:t>
            </a:r>
            <a:r>
              <a:rPr>
                <a:solidFill>
                  <a:srgbClr val="CA79FF"/>
                </a:solidFill>
              </a:rPr>
              <a:t>&gt;</a:t>
            </a:r>
            <a:r>
              <a:t>  </a:t>
            </a:r>
            <a:r>
              <a:rPr>
                <a:solidFill>
                  <a:srgbClr val="FEBA5B"/>
                </a:solidFill>
              </a:rPr>
              <a:t>&lt;</a:t>
            </a:r>
            <a:r>
              <a:rPr i="1" err="1">
                <a:solidFill>
                  <a:srgbClr val="FEBA5B"/>
                </a:solidFill>
                <a:latin typeface="Helvetica Neue Medium"/>
                <a:ea typeface="Helvetica Neue Medium"/>
                <a:cs typeface="Helvetica Neue Medium"/>
                <a:sym typeface="Helvetica Neue Medium"/>
              </a:rPr>
              <a:t>th</a:t>
            </a:r>
            <a:r>
              <a:rPr>
                <a:solidFill>
                  <a:srgbClr val="FEBA5B"/>
                </a:solidFill>
              </a:rPr>
              <a:t>&gt; </a:t>
            </a:r>
            <a:r>
              <a:rPr u="sng">
                <a:solidFill>
                  <a:srgbClr val="FEBA5B"/>
                </a:solidFill>
              </a:rPr>
              <a:t>RANK </a:t>
            </a:r>
            <a:r>
              <a:rPr>
                <a:solidFill>
                  <a:srgbClr val="FEBA5B"/>
                </a:solidFill>
              </a:rPr>
              <a:t>  &lt;/</a:t>
            </a:r>
            <a:r>
              <a:rPr i="1" err="1">
                <a:solidFill>
                  <a:srgbClr val="FEBA5B"/>
                </a:solidFill>
                <a:latin typeface="Helvetica Neue Medium"/>
                <a:ea typeface="Helvetica Neue Medium"/>
                <a:cs typeface="Helvetica Neue Medium"/>
                <a:sym typeface="Helvetica Neue Medium"/>
              </a:rPr>
              <a:t>th</a:t>
            </a:r>
            <a:r>
              <a:rPr>
                <a:solidFill>
                  <a:srgbClr val="FEBA5B"/>
                </a:solidFill>
              </a:rPr>
              <a:t>&gt; </a:t>
            </a:r>
            <a:r>
              <a:t> &lt;/</a:t>
            </a:r>
            <a:r>
              <a:rPr err="1">
                <a:latin typeface="Helvetica Neue Bold Condensed"/>
                <a:ea typeface="Helvetica Neue Bold Condensed"/>
                <a:cs typeface="Helvetica Neue Bold Condensed"/>
                <a:sym typeface="Helvetica Neue Bold Condensed"/>
              </a:rPr>
              <a:t>tr</a:t>
            </a:r>
            <a:r>
              <a:t>&gt;</a:t>
            </a:r>
          </a:p>
          <a:p>
            <a:pPr marL="0" indent="0" defTabSz="698301">
              <a:spcBef>
                <a:spcPts val="3500"/>
              </a:spcBef>
              <a:buSzTx/>
              <a:buNone/>
              <a:defRPr sz="7000"/>
            </a:pPr>
            <a:r>
              <a:t>   &lt;</a:t>
            </a:r>
            <a:r>
              <a:rPr err="1">
                <a:latin typeface="Helvetica Neue Bold Condensed"/>
                <a:ea typeface="Helvetica Neue Bold Condensed"/>
                <a:cs typeface="Helvetica Neue Bold Condensed"/>
                <a:sym typeface="Helvetica Neue Bold Condensed"/>
              </a:rPr>
              <a:t>tr</a:t>
            </a:r>
            <a:r>
              <a:t>&gt; </a:t>
            </a:r>
            <a:r>
              <a:rPr>
                <a:solidFill>
                  <a:srgbClr val="CA79FF"/>
                </a:solidFill>
              </a:rPr>
              <a:t>&lt;td&gt; Tux       &lt;/td&gt;</a:t>
            </a:r>
            <a:r>
              <a:t> </a:t>
            </a:r>
            <a:r>
              <a:rPr>
                <a:solidFill>
                  <a:srgbClr val="FEBA5B"/>
                </a:solidFill>
              </a:rPr>
              <a:t>&lt;td&gt; Captain  &lt;/td&gt;</a:t>
            </a:r>
            <a:r>
              <a:t>  &lt;/</a:t>
            </a:r>
            <a:r>
              <a:rPr err="1">
                <a:latin typeface="Helvetica Neue Bold Condensed"/>
                <a:ea typeface="Helvetica Neue Bold Condensed"/>
                <a:cs typeface="Helvetica Neue Bold Condensed"/>
                <a:sym typeface="Helvetica Neue Bold Condensed"/>
              </a:rPr>
              <a:t>tr</a:t>
            </a:r>
            <a:r>
              <a:t>&gt;</a:t>
            </a:r>
          </a:p>
          <a:p>
            <a:pPr marL="0" indent="0" defTabSz="698301">
              <a:spcBef>
                <a:spcPts val="3500"/>
              </a:spcBef>
              <a:buSzTx/>
              <a:buNone/>
              <a:defRPr sz="7000"/>
            </a:pPr>
            <a:r>
              <a:t>   &lt;</a:t>
            </a:r>
            <a:r>
              <a:rPr err="1">
                <a:latin typeface="Helvetica Neue Bold Condensed"/>
                <a:ea typeface="Helvetica Neue Bold Condensed"/>
                <a:cs typeface="Helvetica Neue Bold Condensed"/>
                <a:sym typeface="Helvetica Neue Bold Condensed"/>
              </a:rPr>
              <a:t>tr</a:t>
            </a:r>
            <a:r>
              <a:t>&gt;</a:t>
            </a:r>
            <a:r>
              <a:rPr>
                <a:solidFill>
                  <a:srgbClr val="CA79FF"/>
                </a:solidFill>
              </a:rPr>
              <a:t> &lt;td&gt; Calico   &lt;/td&gt;</a:t>
            </a:r>
            <a:r>
              <a:t> </a:t>
            </a:r>
            <a:r>
              <a:rPr>
                <a:solidFill>
                  <a:srgbClr val="FEBA5B"/>
                </a:solidFill>
              </a:rPr>
              <a:t>&lt;td&gt; Surgeon &lt;/td&gt;</a:t>
            </a:r>
            <a:r>
              <a:t>  &lt;/</a:t>
            </a:r>
            <a:r>
              <a:rPr err="1">
                <a:latin typeface="Helvetica Neue Bold Condensed"/>
                <a:ea typeface="Helvetica Neue Bold Condensed"/>
                <a:cs typeface="Helvetica Neue Bold Condensed"/>
                <a:sym typeface="Helvetica Neue Bold Condensed"/>
              </a:rPr>
              <a:t>tr</a:t>
            </a:r>
            <a:r>
              <a:t>&gt;</a:t>
            </a:r>
          </a:p>
          <a:p>
            <a:pPr marL="0" indent="0" defTabSz="698301">
              <a:spcBef>
                <a:spcPts val="3500"/>
              </a:spcBef>
              <a:buSzTx/>
              <a:buNone/>
              <a:defRPr sz="7000"/>
            </a:pPr>
            <a:r>
              <a:t>   &lt;</a:t>
            </a:r>
            <a:r>
              <a:rPr err="1">
                <a:latin typeface="Helvetica Neue Bold Condensed"/>
                <a:ea typeface="Helvetica Neue Bold Condensed"/>
                <a:cs typeface="Helvetica Neue Bold Condensed"/>
                <a:sym typeface="Helvetica Neue Bold Condensed"/>
              </a:rPr>
              <a:t>tr</a:t>
            </a:r>
            <a:r>
              <a:t>&gt; </a:t>
            </a:r>
            <a:r>
              <a:rPr>
                <a:solidFill>
                  <a:srgbClr val="CA79FF"/>
                </a:solidFill>
              </a:rPr>
              <a:t>&lt;td&gt; Drake   &lt;/td&gt;</a:t>
            </a:r>
            <a:r>
              <a:t> </a:t>
            </a:r>
            <a:r>
              <a:rPr>
                <a:solidFill>
                  <a:srgbClr val="FEBA5B"/>
                </a:solidFill>
              </a:rPr>
              <a:t>&lt;td&gt; Sea Dog &lt;/td&gt;</a:t>
            </a:r>
            <a:r>
              <a:t>  &lt;/</a:t>
            </a:r>
            <a:r>
              <a:rPr err="1">
                <a:latin typeface="Helvetica Neue Bold Condensed"/>
                <a:ea typeface="Helvetica Neue Bold Condensed"/>
                <a:cs typeface="Helvetica Neue Bold Condensed"/>
                <a:sym typeface="Helvetica Neue Bold Condensed"/>
              </a:rPr>
              <a:t>tr</a:t>
            </a:r>
            <a:r>
              <a:t>&gt;</a:t>
            </a:r>
          </a:p>
          <a:p>
            <a:pPr marL="0" indent="0" defTabSz="698301">
              <a:spcBef>
                <a:spcPts val="3500"/>
              </a:spcBef>
              <a:buSzTx/>
              <a:buNone/>
              <a:defRPr sz="7000"/>
            </a:pPr>
            <a:r>
              <a:t>   &lt;</a:t>
            </a:r>
            <a:r>
              <a:rPr err="1">
                <a:latin typeface="Helvetica Neue Bold Condensed"/>
                <a:ea typeface="Helvetica Neue Bold Condensed"/>
                <a:cs typeface="Helvetica Neue Bold Condensed"/>
                <a:sym typeface="Helvetica Neue Bold Condensed"/>
              </a:rPr>
              <a:t>tr</a:t>
            </a:r>
            <a:r>
              <a:t>&gt; </a:t>
            </a:r>
            <a:r>
              <a:rPr>
                <a:solidFill>
                  <a:srgbClr val="CA79FF"/>
                </a:solidFill>
              </a:rPr>
              <a:t>&lt;td&gt; Kidd     &lt;/td&gt;</a:t>
            </a:r>
            <a:r>
              <a:t> </a:t>
            </a:r>
            <a:r>
              <a:rPr>
                <a:solidFill>
                  <a:srgbClr val="FEBA5B"/>
                </a:solidFill>
              </a:rPr>
              <a:t>&lt;td&gt; Mate       &lt;/td&gt;</a:t>
            </a:r>
            <a:r>
              <a:t>  &lt;/</a:t>
            </a:r>
            <a:r>
              <a:rPr err="1">
                <a:latin typeface="Helvetica Neue Bold Condensed"/>
                <a:ea typeface="Helvetica Neue Bold Condensed"/>
                <a:cs typeface="Helvetica Neue Bold Condensed"/>
                <a:sym typeface="Helvetica Neue Bold Condensed"/>
              </a:rPr>
              <a:t>tr</a:t>
            </a:r>
            <a:r>
              <a:t>&gt;</a:t>
            </a:r>
          </a:p>
          <a:p>
            <a:pPr marL="0" indent="0" defTabSz="698301">
              <a:spcBef>
                <a:spcPts val="3500"/>
              </a:spcBef>
              <a:buSzTx/>
              <a:buNone/>
              <a:defRPr sz="7000"/>
            </a:pPr>
            <a:r>
              <a:t>&lt;/</a:t>
            </a:r>
            <a:r>
              <a:rPr>
                <a:latin typeface="Helvetica Neue Black Condensed"/>
                <a:ea typeface="Helvetica Neue Black Condensed"/>
                <a:cs typeface="Helvetica Neue Black Condensed"/>
                <a:sym typeface="Helvetica Neue Black Condensed"/>
              </a:rPr>
              <a:t>table</a:t>
            </a:r>
            <a:r>
              <a:t>&gt;</a:t>
            </a:r>
          </a:p>
        </p:txBody>
      </p:sp>
      <p:sp>
        <p:nvSpPr>
          <p:cNvPr id="264" name="Shape 264"/>
          <p:cNvSpPr/>
          <p:nvPr/>
        </p:nvSpPr>
        <p:spPr>
          <a:xfrm>
            <a:off x="18089165" y="12026255"/>
            <a:ext cx="6117035" cy="146615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lvl1pPr algn="l" defTabSz="363220">
              <a:defRPr sz="4400">
                <a:solidFill>
                  <a:schemeClr val="accent1">
                    <a:hueOff val="-37249"/>
                    <a:satOff val="-2150"/>
                    <a:lumOff val="12811"/>
                  </a:schemeClr>
                </a:solidFill>
                <a:effectLst>
                  <a:outerShdw blurRad="22352" dist="16764" dir="5400000" rotWithShape="0">
                    <a:srgbClr val="000000"/>
                  </a:outerShdw>
                </a:effectLst>
              </a:defRPr>
            </a:lvl1pPr>
          </a:lstStyle>
          <a:p>
            <a:r>
              <a:t>You don’t need to add this to your code.</a:t>
            </a:r>
          </a:p>
        </p:txBody>
      </p:sp>
      <p:sp>
        <p:nvSpPr>
          <p:cNvPr id="265" name="Shape 265"/>
          <p:cNvSpPr>
            <a:spLocks noGrp="1"/>
          </p:cNvSpPr>
          <p:nvPr>
            <p:ph type="title"/>
          </p:nvPr>
        </p:nvSpPr>
        <p:spPr>
          <a:xfrm>
            <a:off x="15864757" y="355600"/>
            <a:ext cx="7867948" cy="1897303"/>
          </a:xfrm>
          <a:prstGeom prst="rect">
            <a:avLst/>
          </a:prstGeom>
        </p:spPr>
        <p:txBody>
          <a:bodyPr/>
          <a:lstStyle>
            <a:lvl1pPr defTabSz="796885">
              <a:defRPr>
                <a:solidFill>
                  <a:srgbClr val="DCDEE0"/>
                </a:solidFill>
                <a:latin typeface="Adobe Naskh"/>
                <a:ea typeface="Adobe Naskh"/>
                <a:cs typeface="Adobe Naskh"/>
                <a:sym typeface="Adobe Naskh"/>
              </a:defRPr>
            </a:lvl1pPr>
          </a:lstStyle>
          <a:p>
            <a:r>
              <a:t>Table Syntax</a:t>
            </a: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p:cNvSpPr>
          <p:nvPr>
            <p:ph type="ctrTitle"/>
          </p:nvPr>
        </p:nvSpPr>
        <p:spPr>
          <a:prstGeom prst="rect">
            <a:avLst/>
          </a:prstGeom>
        </p:spPr>
        <p:txBody>
          <a:bodyPr/>
          <a:lstStyle/>
          <a:p>
            <a:r>
              <a:t>HTML basics</a:t>
            </a:r>
          </a:p>
        </p:txBody>
      </p:sp>
      <p:sp>
        <p:nvSpPr>
          <p:cNvPr id="214" name="Shape 214"/>
          <p:cNvSpPr>
            <a:spLocks noGrp="1"/>
          </p:cNvSpPr>
          <p:nvPr>
            <p:ph type="subTitle" sz="quarter" idx="1"/>
          </p:nvPr>
        </p:nvSpPr>
        <p:spPr>
          <a:xfrm>
            <a:off x="1473200" y="6845300"/>
            <a:ext cx="14051464" cy="2209800"/>
          </a:xfrm>
          <a:prstGeom prst="rect">
            <a:avLst/>
          </a:prstGeom>
        </p:spPr>
        <p:txBody>
          <a:bodyPr/>
          <a:lstStyle>
            <a:lvl1pPr>
              <a:defRPr>
                <a:solidFill>
                  <a:srgbClr val="009CFF"/>
                </a:solidFill>
              </a:defRPr>
            </a:lvl1pPr>
          </a:lstStyle>
          <a:p>
            <a:pPr>
              <a:defRPr>
                <a:solidFill>
                  <a:srgbClr val="73BFFF"/>
                </a:solidFill>
              </a:defRPr>
            </a:pPr>
            <a:r>
              <a:rPr>
                <a:solidFill>
                  <a:srgbClr val="009CFF"/>
                </a:solidFill>
              </a:rPr>
              <a:t>From dividers to semantic elements</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hape 267"/>
          <p:cNvSpPr>
            <a:spLocks noGrp="1"/>
          </p:cNvSpPr>
          <p:nvPr>
            <p:ph type="title"/>
          </p:nvPr>
        </p:nvSpPr>
        <p:spPr>
          <a:prstGeom prst="rect">
            <a:avLst/>
          </a:prstGeom>
        </p:spPr>
        <p:txBody>
          <a:bodyPr/>
          <a:lstStyle/>
          <a:p>
            <a:r>
              <a:t>Where did the borders go?</a:t>
            </a:r>
          </a:p>
        </p:txBody>
      </p:sp>
      <p:sp>
        <p:nvSpPr>
          <p:cNvPr id="268" name="Shape 268"/>
          <p:cNvSpPr>
            <a:spLocks noGrp="1"/>
          </p:cNvSpPr>
          <p:nvPr>
            <p:ph type="body" sz="quarter" idx="1"/>
          </p:nvPr>
        </p:nvSpPr>
        <p:spPr>
          <a:prstGeom prst="rect">
            <a:avLst/>
          </a:prstGeom>
        </p:spPr>
        <p:txBody>
          <a:bodyPr/>
          <a:lstStyle/>
          <a:p>
            <a:r>
              <a:t>For that we would need styles.</a:t>
            </a:r>
          </a:p>
        </p:txBody>
      </p:sp>
      <p:pic>
        <p:nvPicPr>
          <p:cNvPr id="269" name="Screen Shot 2016-05-06 at 8.20.35 AM.png"/>
          <p:cNvPicPr>
            <a:picLocks noChangeAspect="1"/>
          </p:cNvPicPr>
          <p:nvPr/>
        </p:nvPicPr>
        <p:blipFill>
          <a:blip r:embed="rId2"/>
          <a:stretch>
            <a:fillRect/>
          </a:stretch>
        </p:blipFill>
        <p:spPr>
          <a:xfrm>
            <a:off x="14202322" y="3498284"/>
            <a:ext cx="7460158" cy="6719432"/>
          </a:xfrm>
          <a:prstGeom prst="rect">
            <a:avLst/>
          </a:prstGeom>
          <a:ln w="12700">
            <a:miter lim="400000"/>
          </a:ln>
        </p:spPr>
      </p:pic>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p:cNvSpPr>
          <p:nvPr>
            <p:ph type="title"/>
          </p:nvPr>
        </p:nvSpPr>
        <p:spPr>
          <a:prstGeom prst="rect">
            <a:avLst/>
          </a:prstGeom>
        </p:spPr>
        <p:txBody>
          <a:bodyPr/>
          <a:lstStyle/>
          <a:p>
            <a:pPr defTabSz="594360">
              <a:defRPr sz="7200">
                <a:effectLst>
                  <a:outerShdw blurRad="36576" dist="27432" dir="5400000" rotWithShape="0">
                    <a:srgbClr val="000000"/>
                  </a:outerShdw>
                </a:effectLst>
              </a:defRPr>
            </a:pPr>
            <a:r>
              <a:rPr i="1"/>
              <a:t>Tables used to be much wider used</a:t>
            </a:r>
            <a:r>
              <a:rPr sz="5040">
                <a:solidFill>
                  <a:srgbClr val="DCDEE0"/>
                </a:solidFill>
              </a:rPr>
              <a:t>, especially for layouts. Nowadays, </a:t>
            </a:r>
            <a:r>
              <a:rPr b="1">
                <a:latin typeface="Helvetica Neue"/>
                <a:ea typeface="Helvetica Neue"/>
                <a:cs typeface="Helvetica Neue"/>
                <a:sym typeface="Helvetica Neue"/>
              </a:rPr>
              <a:t>we tend to see more semantic layout elements and lists.</a:t>
            </a: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Shape 273"/>
          <p:cNvSpPr>
            <a:spLocks noGrp="1"/>
          </p:cNvSpPr>
          <p:nvPr>
            <p:ph type="title"/>
          </p:nvPr>
        </p:nvSpPr>
        <p:spPr>
          <a:prstGeom prst="rect">
            <a:avLst/>
          </a:prstGeom>
        </p:spPr>
        <p:txBody>
          <a:bodyPr/>
          <a:lstStyle/>
          <a:p>
            <a:r>
              <a:t>There are two kinds of lists</a:t>
            </a:r>
          </a:p>
        </p:txBody>
      </p:sp>
      <p:sp>
        <p:nvSpPr>
          <p:cNvPr id="274" name="Shape 274"/>
          <p:cNvSpPr>
            <a:spLocks noGrp="1"/>
          </p:cNvSpPr>
          <p:nvPr>
            <p:ph type="body" sz="quarter" idx="1"/>
          </p:nvPr>
        </p:nvSpPr>
        <p:spPr>
          <a:prstGeom prst="rect">
            <a:avLst/>
          </a:prstGeom>
        </p:spPr>
        <p:txBody>
          <a:bodyPr/>
          <a:lstStyle>
            <a:lvl1pPr>
              <a:defRPr>
                <a:latin typeface="Helvetica Neue Black Condensed"/>
                <a:ea typeface="Helvetica Neue Black Condensed"/>
                <a:cs typeface="Helvetica Neue Black Condensed"/>
                <a:sym typeface="Helvetica Neue Black Condensed"/>
              </a:defRPr>
            </a:lvl1pPr>
          </a:lstStyle>
          <a:p>
            <a:r>
              <a:t>Ordered Lists</a:t>
            </a:r>
          </a:p>
        </p:txBody>
      </p:sp>
      <p:pic>
        <p:nvPicPr>
          <p:cNvPr id="275" name="Screen Shot 2016-05-09 at 1.58.08 PM.png"/>
          <p:cNvPicPr>
            <a:picLocks noChangeAspect="1"/>
          </p:cNvPicPr>
          <p:nvPr/>
        </p:nvPicPr>
        <p:blipFill>
          <a:blip r:embed="rId2"/>
          <a:stretch>
            <a:fillRect/>
          </a:stretch>
        </p:blipFill>
        <p:spPr>
          <a:xfrm>
            <a:off x="14234715" y="3503810"/>
            <a:ext cx="6702426" cy="6702426"/>
          </a:xfrm>
          <a:prstGeom prst="rect">
            <a:avLst/>
          </a:prstGeom>
          <a:ln w="12700">
            <a:miter lim="400000"/>
          </a:ln>
        </p:spPr>
      </p:pic>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7" name="Screen Shot 2016-05-09 at 1.54.40 PM.png"/>
          <p:cNvPicPr>
            <a:picLocks noChangeAspect="1"/>
          </p:cNvPicPr>
          <p:nvPr/>
        </p:nvPicPr>
        <p:blipFill>
          <a:blip r:embed="rId2"/>
          <a:stretch>
            <a:fillRect/>
          </a:stretch>
        </p:blipFill>
        <p:spPr>
          <a:xfrm>
            <a:off x="14207132" y="3479204"/>
            <a:ext cx="6757592" cy="6757592"/>
          </a:xfrm>
          <a:prstGeom prst="rect">
            <a:avLst/>
          </a:prstGeom>
          <a:ln w="12700">
            <a:miter lim="400000"/>
          </a:ln>
        </p:spPr>
      </p:pic>
      <p:sp>
        <p:nvSpPr>
          <p:cNvPr id="278" name="Shape 278"/>
          <p:cNvSpPr>
            <a:spLocks noGrp="1"/>
          </p:cNvSpPr>
          <p:nvPr>
            <p:ph type="title"/>
          </p:nvPr>
        </p:nvSpPr>
        <p:spPr>
          <a:prstGeom prst="rect">
            <a:avLst/>
          </a:prstGeom>
        </p:spPr>
        <p:txBody>
          <a:bodyPr/>
          <a:lstStyle/>
          <a:p>
            <a:r>
              <a:t>There are two kinds of lists</a:t>
            </a:r>
          </a:p>
        </p:txBody>
      </p:sp>
      <p:sp>
        <p:nvSpPr>
          <p:cNvPr id="279" name="Shape 279"/>
          <p:cNvSpPr>
            <a:spLocks noGrp="1"/>
          </p:cNvSpPr>
          <p:nvPr>
            <p:ph type="body" sz="quarter" idx="1"/>
          </p:nvPr>
        </p:nvSpPr>
        <p:spPr>
          <a:prstGeom prst="rect">
            <a:avLst/>
          </a:prstGeom>
        </p:spPr>
        <p:txBody>
          <a:bodyPr/>
          <a:lstStyle>
            <a:lvl1pPr>
              <a:defRPr>
                <a:latin typeface="Helvetica Neue Black Condensed"/>
                <a:ea typeface="Helvetica Neue Black Condensed"/>
                <a:cs typeface="Helvetica Neue Black Condensed"/>
                <a:sym typeface="Helvetica Neue Black Condensed"/>
              </a:defRPr>
            </a:lvl1pPr>
          </a:lstStyle>
          <a:p>
            <a:r>
              <a:t>Unordered Lists</a:t>
            </a:r>
          </a:p>
        </p:txBody>
      </p:sp>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1" name="Screen Shot 2016-05-09 at 1.54.40 PM.png"/>
          <p:cNvPicPr>
            <a:picLocks noChangeAspect="1"/>
          </p:cNvPicPr>
          <p:nvPr/>
        </p:nvPicPr>
        <p:blipFill>
          <a:blip r:embed="rId2"/>
          <a:stretch>
            <a:fillRect/>
          </a:stretch>
        </p:blipFill>
        <p:spPr>
          <a:xfrm>
            <a:off x="14207132" y="3479204"/>
            <a:ext cx="6757592" cy="6757592"/>
          </a:xfrm>
          <a:prstGeom prst="rect">
            <a:avLst/>
          </a:prstGeom>
          <a:ln w="12700">
            <a:miter lim="400000"/>
          </a:ln>
        </p:spPr>
      </p:pic>
      <p:sp>
        <p:nvSpPr>
          <p:cNvPr id="282" name="Shape 282"/>
          <p:cNvSpPr>
            <a:spLocks noGrp="1"/>
          </p:cNvSpPr>
          <p:nvPr>
            <p:ph type="title"/>
          </p:nvPr>
        </p:nvSpPr>
        <p:spPr>
          <a:xfrm>
            <a:off x="1473200" y="1803400"/>
            <a:ext cx="9639300" cy="2040335"/>
          </a:xfrm>
          <a:prstGeom prst="rect">
            <a:avLst/>
          </a:prstGeom>
        </p:spPr>
        <p:txBody>
          <a:bodyPr/>
          <a:lstStyle/>
          <a:p>
            <a:r>
              <a:t>Ordered List</a:t>
            </a:r>
          </a:p>
        </p:txBody>
      </p:sp>
      <p:sp>
        <p:nvSpPr>
          <p:cNvPr id="283" name="Shape 283"/>
          <p:cNvSpPr>
            <a:spLocks noGrp="1"/>
          </p:cNvSpPr>
          <p:nvPr>
            <p:ph type="body" sz="half" idx="1"/>
          </p:nvPr>
        </p:nvSpPr>
        <p:spPr>
          <a:xfrm>
            <a:off x="1473200" y="4487068"/>
            <a:ext cx="9639300" cy="7323932"/>
          </a:xfrm>
          <a:prstGeom prst="rect">
            <a:avLst/>
          </a:prstGeom>
        </p:spPr>
        <p:txBody>
          <a:bodyPr/>
          <a:lstStyle/>
          <a:p>
            <a:pPr>
              <a:defRPr>
                <a:solidFill>
                  <a:srgbClr val="DCDEE0"/>
                </a:solidFill>
              </a:defRPr>
            </a:pPr>
            <a:r>
              <a:t>&lt;h2&gt;Ranks&lt;/h2&gt;</a:t>
            </a:r>
          </a:p>
          <a:p>
            <a:pPr>
              <a:defRPr>
                <a:solidFill>
                  <a:srgbClr val="DCDEE0"/>
                </a:solidFill>
              </a:defRPr>
            </a:pPr>
            <a:r>
              <a:t>&lt;</a:t>
            </a:r>
            <a:r>
              <a:rPr err="1"/>
              <a:t>ol</a:t>
            </a:r>
            <a:r>
              <a:t>&gt;</a:t>
            </a:r>
          </a:p>
          <a:p>
            <a:pPr>
              <a:defRPr>
                <a:solidFill>
                  <a:srgbClr val="DCDEE0"/>
                </a:solidFill>
              </a:defRPr>
            </a:pPr>
            <a:r>
              <a:t>	&lt;li&gt;Captain&lt;/li&gt;</a:t>
            </a:r>
          </a:p>
          <a:p>
            <a:pPr>
              <a:defRPr>
                <a:solidFill>
                  <a:srgbClr val="DCDEE0"/>
                </a:solidFill>
              </a:defRPr>
            </a:pPr>
            <a:r>
              <a:t>	&lt;li&gt;First Mate&lt;/li&gt;</a:t>
            </a:r>
          </a:p>
          <a:p>
            <a:pPr>
              <a:defRPr>
                <a:solidFill>
                  <a:srgbClr val="DCDEE0"/>
                </a:solidFill>
              </a:defRPr>
            </a:pPr>
            <a:r>
              <a:t>	&lt;li&gt;Gunner&lt;/li&gt;	</a:t>
            </a:r>
          </a:p>
          <a:p>
            <a:pPr>
              <a:defRPr>
                <a:solidFill>
                  <a:srgbClr val="DCDEE0"/>
                </a:solidFill>
              </a:defRPr>
            </a:pPr>
            <a:r>
              <a:t>	&lt;li&gt;Cook&lt;/li&gt;	</a:t>
            </a:r>
          </a:p>
          <a:p>
            <a:pPr>
              <a:defRPr>
                <a:solidFill>
                  <a:srgbClr val="DCDEE0"/>
                </a:solidFill>
              </a:defRPr>
            </a:pPr>
            <a:r>
              <a:t>	&lt;li&gt;Crew&lt;/li&gt;	</a:t>
            </a:r>
          </a:p>
          <a:p>
            <a:pPr>
              <a:defRPr>
                <a:solidFill>
                  <a:srgbClr val="DCDEE0"/>
                </a:solidFill>
              </a:defRPr>
            </a:pPr>
            <a:r>
              <a:t>&lt;/</a:t>
            </a:r>
            <a:r>
              <a:rPr err="1"/>
              <a:t>ol</a:t>
            </a:r>
            <a:r>
              <a:t>&gt;</a:t>
            </a:r>
          </a:p>
        </p:txBody>
      </p:sp>
      <p:pic>
        <p:nvPicPr>
          <p:cNvPr id="284" name="Screen Shot 2016-05-09 at 1.58.08 PM.png"/>
          <p:cNvPicPr>
            <a:picLocks noChangeAspect="1"/>
          </p:cNvPicPr>
          <p:nvPr/>
        </p:nvPicPr>
        <p:blipFill>
          <a:blip r:embed="rId3"/>
          <a:stretch>
            <a:fillRect/>
          </a:stretch>
        </p:blipFill>
        <p:spPr>
          <a:xfrm>
            <a:off x="14234715" y="3503810"/>
            <a:ext cx="6702426" cy="6702426"/>
          </a:xfrm>
          <a:prstGeom prst="rect">
            <a:avLst/>
          </a:prstGeom>
          <a:ln w="12700">
            <a:miter lim="400000"/>
          </a:ln>
        </p:spPr>
      </p:pic>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p:cNvSpPr>
          <p:nvPr>
            <p:ph type="title"/>
          </p:nvPr>
        </p:nvSpPr>
        <p:spPr>
          <a:xfrm>
            <a:off x="1473200" y="1803400"/>
            <a:ext cx="9639300" cy="2040335"/>
          </a:xfrm>
          <a:prstGeom prst="rect">
            <a:avLst/>
          </a:prstGeom>
        </p:spPr>
        <p:txBody>
          <a:bodyPr/>
          <a:lstStyle/>
          <a:p>
            <a:r>
              <a:t>Unordered List</a:t>
            </a:r>
          </a:p>
        </p:txBody>
      </p:sp>
      <p:sp>
        <p:nvSpPr>
          <p:cNvPr id="287" name="Shape 287"/>
          <p:cNvSpPr>
            <a:spLocks noGrp="1"/>
          </p:cNvSpPr>
          <p:nvPr>
            <p:ph type="body" sz="half" idx="1"/>
          </p:nvPr>
        </p:nvSpPr>
        <p:spPr>
          <a:xfrm>
            <a:off x="1473200" y="4487068"/>
            <a:ext cx="9639300" cy="7323932"/>
          </a:xfrm>
          <a:prstGeom prst="rect">
            <a:avLst/>
          </a:prstGeom>
        </p:spPr>
        <p:txBody>
          <a:bodyPr/>
          <a:lstStyle/>
          <a:p>
            <a:pPr>
              <a:defRPr>
                <a:solidFill>
                  <a:srgbClr val="DCDEE0"/>
                </a:solidFill>
              </a:defRPr>
            </a:pPr>
            <a:r>
              <a:t>&lt;h2&gt;Loot&lt;/h2&gt;</a:t>
            </a:r>
          </a:p>
          <a:p>
            <a:pPr>
              <a:defRPr>
                <a:solidFill>
                  <a:srgbClr val="DCDEE0"/>
                </a:solidFill>
              </a:defRPr>
            </a:pPr>
            <a:r>
              <a:t>&lt;</a:t>
            </a:r>
            <a:r>
              <a:rPr err="1"/>
              <a:t>ul</a:t>
            </a:r>
            <a:r>
              <a:t>&gt;</a:t>
            </a:r>
          </a:p>
          <a:p>
            <a:pPr>
              <a:defRPr>
                <a:solidFill>
                  <a:srgbClr val="DCDEE0"/>
                </a:solidFill>
              </a:defRPr>
            </a:pPr>
            <a:r>
              <a:t>	&lt;li&gt;Gold&lt;/li&gt;	</a:t>
            </a:r>
          </a:p>
          <a:p>
            <a:pPr>
              <a:defRPr>
                <a:solidFill>
                  <a:srgbClr val="DCDEE0"/>
                </a:solidFill>
              </a:defRPr>
            </a:pPr>
            <a:r>
              <a:t>	&lt;li&gt;Cannons&lt;/li&gt;	</a:t>
            </a:r>
          </a:p>
          <a:p>
            <a:pPr>
              <a:defRPr>
                <a:solidFill>
                  <a:srgbClr val="DCDEE0"/>
                </a:solidFill>
              </a:defRPr>
            </a:pPr>
            <a:r>
              <a:t>	&lt;li&gt;Swords&lt;/li&gt;	</a:t>
            </a:r>
          </a:p>
          <a:p>
            <a:pPr>
              <a:defRPr>
                <a:solidFill>
                  <a:srgbClr val="DCDEE0"/>
                </a:solidFill>
              </a:defRPr>
            </a:pPr>
            <a:r>
              <a:t>	&lt;li&gt;Parrots&lt;/li&gt;</a:t>
            </a:r>
          </a:p>
          <a:p>
            <a:pPr>
              <a:defRPr>
                <a:solidFill>
                  <a:srgbClr val="DCDEE0"/>
                </a:solidFill>
              </a:defRPr>
            </a:pPr>
            <a:r>
              <a:t>	&lt;li&gt;Rum&lt;/li&gt;</a:t>
            </a:r>
          </a:p>
          <a:p>
            <a:pPr>
              <a:defRPr>
                <a:solidFill>
                  <a:srgbClr val="DCDEE0"/>
                </a:solidFill>
              </a:defRPr>
            </a:pPr>
            <a:r>
              <a:t>&lt;/</a:t>
            </a:r>
            <a:r>
              <a:rPr err="1"/>
              <a:t>ul</a:t>
            </a:r>
            <a:r>
              <a:t>&gt;</a:t>
            </a:r>
          </a:p>
        </p:txBody>
      </p:sp>
      <p:pic>
        <p:nvPicPr>
          <p:cNvPr id="288" name="Screen Shot 2016-05-09 at 1.54.40 PM.png"/>
          <p:cNvPicPr>
            <a:picLocks noChangeAspect="1"/>
          </p:cNvPicPr>
          <p:nvPr/>
        </p:nvPicPr>
        <p:blipFill>
          <a:blip r:embed="rId2"/>
          <a:stretch>
            <a:fillRect/>
          </a:stretch>
        </p:blipFill>
        <p:spPr>
          <a:xfrm>
            <a:off x="14207132" y="3479204"/>
            <a:ext cx="6757592" cy="6757592"/>
          </a:xfrm>
          <a:prstGeom prst="rect">
            <a:avLst/>
          </a:prstGeom>
          <a:ln w="12700">
            <a:miter lim="400000"/>
          </a:ln>
        </p:spPr>
      </p:pic>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p:cNvSpPr>
          <p:nvPr>
            <p:ph type="title"/>
          </p:nvPr>
        </p:nvSpPr>
        <p:spPr>
          <a:xfrm>
            <a:off x="1701800" y="1638300"/>
            <a:ext cx="21437600" cy="3429000"/>
          </a:xfrm>
          <a:prstGeom prst="rect">
            <a:avLst/>
          </a:prstGeom>
        </p:spPr>
        <p:txBody>
          <a:bodyPr/>
          <a:lstStyle/>
          <a:p>
            <a:r>
              <a:t>Common tags</a:t>
            </a:r>
          </a:p>
        </p:txBody>
      </p:sp>
      <p:sp>
        <p:nvSpPr>
          <p:cNvPr id="291" name="Shape 291"/>
          <p:cNvSpPr>
            <a:spLocks noGrp="1"/>
          </p:cNvSpPr>
          <p:nvPr>
            <p:ph type="body" sz="half" idx="1"/>
          </p:nvPr>
        </p:nvSpPr>
        <p:spPr>
          <a:xfrm>
            <a:off x="3639092" y="4458368"/>
            <a:ext cx="17563016" cy="6932864"/>
          </a:xfrm>
          <a:prstGeom prst="rect">
            <a:avLst/>
          </a:prstGeom>
        </p:spPr>
        <p:txBody>
          <a:bodyPr/>
          <a:lstStyle/>
          <a:p>
            <a:pPr marL="0" indent="0" defTabSz="698301">
              <a:spcBef>
                <a:spcPts val="3500"/>
              </a:spcBef>
              <a:buSzTx/>
              <a:buNone/>
              <a:defRPr sz="7000" strike="sngStrike">
                <a:solidFill>
                  <a:srgbClr val="A6AAA9"/>
                </a:solidFill>
              </a:defRPr>
            </a:pPr>
            <a:r>
              <a:t>html   body   head   title</a:t>
            </a:r>
          </a:p>
          <a:p>
            <a:pPr marL="0" indent="0" defTabSz="698301">
              <a:spcBef>
                <a:spcPts val="3500"/>
              </a:spcBef>
              <a:buSzTx/>
              <a:buNone/>
              <a:defRPr sz="7000" strike="sngStrike">
                <a:solidFill>
                  <a:srgbClr val="A6AAA9"/>
                </a:solidFill>
              </a:defRPr>
            </a:pPr>
            <a:r>
              <a:t>h1-h6   p   i   strong   b   center</a:t>
            </a:r>
          </a:p>
          <a:p>
            <a:pPr marL="0" indent="0" defTabSz="698301">
              <a:spcBef>
                <a:spcPts val="3500"/>
              </a:spcBef>
              <a:buSzTx/>
              <a:buNone/>
              <a:defRPr sz="7000" strike="sngStrike">
                <a:solidFill>
                  <a:srgbClr val="A6AAA9"/>
                </a:solidFill>
              </a:defRPr>
            </a:pPr>
            <a:r>
              <a:t>table   tr   th   td   ul   ol   li</a:t>
            </a:r>
          </a:p>
          <a:p>
            <a:pPr marL="0" indent="0" defTabSz="698301">
              <a:spcBef>
                <a:spcPts val="3500"/>
              </a:spcBef>
              <a:buSzTx/>
              <a:buNone/>
              <a:defRPr sz="7000"/>
            </a:pPr>
            <a:r>
              <a:t>br  a  span   img   script   style   link</a:t>
            </a:r>
          </a:p>
        </p:txBody>
      </p:sp>
    </p:spTree>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p:cNvSpPr>
          <p:nvPr>
            <p:ph type="title"/>
          </p:nvPr>
        </p:nvSpPr>
        <p:spPr>
          <a:prstGeom prst="rect">
            <a:avLst/>
          </a:prstGeom>
        </p:spPr>
        <p:txBody>
          <a:bodyPr/>
          <a:lstStyle/>
          <a:p>
            <a:pPr defTabSz="652145">
              <a:defRPr sz="7900">
                <a:effectLst>
                  <a:outerShdw blurRad="40132" dist="30099" dir="5400000" rotWithShape="0">
                    <a:srgbClr val="000000"/>
                  </a:outerShdw>
                </a:effectLst>
              </a:defRPr>
            </a:pPr>
            <a:r>
              <a:t>Sometimes we need to give an </a:t>
            </a:r>
            <a:r>
              <a:rPr b="1">
                <a:latin typeface="Helvetica Neue"/>
                <a:ea typeface="Helvetica Neue"/>
                <a:cs typeface="Helvetica Neue"/>
                <a:sym typeface="Helvetica Neue"/>
              </a:rPr>
              <a:t>&lt;element&gt;</a:t>
            </a:r>
            <a:r>
              <a:t> more information, such as how it should look or act.</a:t>
            </a: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Shape 295"/>
          <p:cNvSpPr>
            <a:spLocks noGrp="1"/>
          </p:cNvSpPr>
          <p:nvPr>
            <p:ph type="title"/>
          </p:nvPr>
        </p:nvSpPr>
        <p:spPr>
          <a:prstGeom prst="rect">
            <a:avLst/>
          </a:prstGeom>
        </p:spPr>
        <p:txBody>
          <a:bodyPr/>
          <a:lstStyle/>
          <a:p>
            <a:r>
              <a:t>You can set properties of elements, by giving them </a:t>
            </a:r>
            <a:r>
              <a:rPr b="1">
                <a:latin typeface="Helvetica Neue"/>
                <a:ea typeface="Helvetica Neue"/>
                <a:cs typeface="Helvetica Neue"/>
                <a:sym typeface="Helvetica Neue"/>
              </a:rPr>
              <a:t>attributes</a:t>
            </a:r>
            <a:r>
              <a:t>.</a:t>
            </a:r>
          </a:p>
        </p:txBody>
      </p:sp>
      <p:sp>
        <p:nvSpPr>
          <p:cNvPr id="2" name="Rectangle 1">
            <a:extLst>
              <a:ext uri="{FF2B5EF4-FFF2-40B4-BE49-F238E27FC236}">
                <a16:creationId xmlns:a16="http://schemas.microsoft.com/office/drawing/2014/main" id="{BA5858ED-C6A1-4922-B63D-376B20EA22D3}"/>
              </a:ext>
            </a:extLst>
          </p:cNvPr>
          <p:cNvSpPr/>
          <p:nvPr/>
        </p:nvSpPr>
        <p:spPr>
          <a:xfrm>
            <a:off x="0" y="9214932"/>
            <a:ext cx="24384000" cy="984885"/>
          </a:xfrm>
          <a:prstGeom prst="rect">
            <a:avLst/>
          </a:prstGeom>
        </p:spPr>
        <p:txBody>
          <a:bodyPr wrap="square">
            <a:spAutoFit/>
          </a:bodyPr>
          <a:lstStyle/>
          <a:p>
            <a:r>
              <a:rPr lang="en-US"/>
              <a:t>Attributes modify or provide additional information about an element</a:t>
            </a:r>
          </a:p>
        </p:txBody>
      </p: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p:cNvSpPr>
          <p:nvPr>
            <p:ph type="title"/>
          </p:nvPr>
        </p:nvSpPr>
        <p:spPr>
          <a:xfrm>
            <a:off x="995957" y="4692104"/>
            <a:ext cx="22392086" cy="6008192"/>
          </a:xfrm>
          <a:prstGeom prst="rect">
            <a:avLst/>
          </a:prstGeom>
        </p:spPr>
        <p:txBody>
          <a:bodyPr>
            <a:normAutofit/>
          </a:bodyPr>
          <a:lstStyle/>
          <a:p>
            <a:pPr>
              <a:spcBef>
                <a:spcPts val="5100"/>
              </a:spcBef>
              <a:defRPr sz="8300">
                <a:latin typeface="Helvetica Neue Thin"/>
                <a:ea typeface="Helvetica Neue Thin"/>
                <a:cs typeface="Helvetica Neue Thin"/>
                <a:sym typeface="Helvetica Neue Thin"/>
              </a:defRPr>
            </a:pPr>
            <a:r>
              <a:rPr sz="8000"/>
              <a:t>&lt;a </a:t>
            </a:r>
            <a:r>
              <a:rPr sz="8000" err="1">
                <a:solidFill>
                  <a:srgbClr val="F9FB00"/>
                </a:solidFill>
              </a:rPr>
              <a:t>href</a:t>
            </a:r>
            <a:r>
              <a:rPr sz="8000">
                <a:solidFill>
                  <a:srgbClr val="FF2500"/>
                </a:solidFill>
              </a:rPr>
              <a:t>=</a:t>
            </a:r>
            <a:r>
              <a:rPr sz="8000">
                <a:solidFill>
                  <a:srgbClr val="AAE300"/>
                </a:solidFill>
              </a:rPr>
              <a:t>“</a:t>
            </a:r>
            <a:r>
              <a:rPr sz="8000">
                <a:solidFill>
                  <a:srgbClr val="AAE300"/>
                </a:solidFill>
                <a:hlinkClick r:id="rId3"/>
              </a:rPr>
              <a:t>https://www.google.com</a:t>
            </a:r>
            <a:r>
              <a:rPr sz="8000">
                <a:solidFill>
                  <a:srgbClr val="AAE300"/>
                </a:solidFill>
              </a:rPr>
              <a:t>”</a:t>
            </a:r>
            <a:r>
              <a:rPr sz="8000"/>
              <a:t>&gt; Google &lt;/a&gt;</a:t>
            </a:r>
          </a:p>
        </p:txBody>
      </p:sp>
      <p:sp>
        <p:nvSpPr>
          <p:cNvPr id="298" name="Shape 298"/>
          <p:cNvSpPr/>
          <p:nvPr/>
        </p:nvSpPr>
        <p:spPr>
          <a:xfrm>
            <a:off x="1473200" y="1993900"/>
            <a:ext cx="21437600" cy="342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algn="l">
              <a:defRPr sz="10000"/>
            </a:pPr>
            <a:r>
              <a:t>Basic </a:t>
            </a:r>
            <a:r>
              <a:rPr b="1">
                <a:latin typeface="Helvetica Neue"/>
                <a:ea typeface="Helvetica Neue"/>
                <a:cs typeface="Helvetica Neue"/>
                <a:sym typeface="Helvetica Neue"/>
              </a:rPr>
              <a:t>attribute</a:t>
            </a:r>
            <a:r>
              <a:t> usage on a hyperlink.</a:t>
            </a:r>
          </a:p>
        </p:txBody>
      </p:sp>
      <p:sp>
        <p:nvSpPr>
          <p:cNvPr id="299" name="Shape 299"/>
          <p:cNvSpPr/>
          <p:nvPr/>
        </p:nvSpPr>
        <p:spPr>
          <a:xfrm>
            <a:off x="2971800" y="8458200"/>
            <a:ext cx="492423" cy="243641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a:blip r:embed="rId4"/>
          </a:blipFill>
          <a:ln w="12700">
            <a:miter lim="400000"/>
          </a:ln>
        </p:spPr>
        <p:txBody>
          <a:bodyPr lIns="50800" tIns="50800" rIns="50800" bIns="50800" anchor="ctr"/>
          <a:lstStyle/>
          <a:p>
            <a:pPr>
              <a:defRPr sz="5000"/>
            </a:pPr>
            <a:endParaRPr/>
          </a:p>
        </p:txBody>
      </p:sp>
      <p:sp>
        <p:nvSpPr>
          <p:cNvPr id="300" name="Shape 300"/>
          <p:cNvSpPr/>
          <p:nvPr/>
        </p:nvSpPr>
        <p:spPr>
          <a:xfrm>
            <a:off x="10388600" y="8458200"/>
            <a:ext cx="492423" cy="243641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a:blip r:embed="rId4"/>
          </a:blipFill>
          <a:ln w="12700">
            <a:miter lim="400000"/>
          </a:ln>
        </p:spPr>
        <p:txBody>
          <a:bodyPr lIns="50800" tIns="50800" rIns="50800" bIns="50800" anchor="ctr"/>
          <a:lstStyle/>
          <a:p>
            <a:pPr>
              <a:defRPr sz="5000"/>
            </a:pPr>
            <a:endParaRPr/>
          </a:p>
        </p:txBody>
      </p:sp>
      <p:sp>
        <p:nvSpPr>
          <p:cNvPr id="301" name="Shape 301"/>
          <p:cNvSpPr/>
          <p:nvPr/>
        </p:nvSpPr>
        <p:spPr>
          <a:xfrm>
            <a:off x="1817302" y="11179962"/>
            <a:ext cx="2801418" cy="9572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i="1">
                <a:solidFill>
                  <a:srgbClr val="DCDEE0"/>
                </a:solidFill>
              </a:defRPr>
            </a:lvl1pPr>
          </a:lstStyle>
          <a:p>
            <a:r>
              <a:t>Attribute</a:t>
            </a:r>
          </a:p>
        </p:txBody>
      </p:sp>
      <p:sp>
        <p:nvSpPr>
          <p:cNvPr id="302" name="Shape 302"/>
          <p:cNvSpPr/>
          <p:nvPr/>
        </p:nvSpPr>
        <p:spPr>
          <a:xfrm>
            <a:off x="9731307" y="11179962"/>
            <a:ext cx="1807008" cy="9572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i="1">
                <a:solidFill>
                  <a:srgbClr val="DCDEE0"/>
                </a:solidFill>
              </a:defRPr>
            </a:lvl1pPr>
          </a:lstStyle>
          <a:p>
            <a:r>
              <a:t>Value</a:t>
            </a:r>
          </a:p>
        </p:txBody>
      </p:sp>
      <p:sp>
        <p:nvSpPr>
          <p:cNvPr id="303" name="Shape 303"/>
          <p:cNvSpPr/>
          <p:nvPr/>
        </p:nvSpPr>
        <p:spPr>
          <a:xfrm>
            <a:off x="18386491" y="8458200"/>
            <a:ext cx="492424" cy="243641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a:blip r:embed="rId4"/>
          </a:blipFill>
          <a:ln w="12700">
            <a:miter lim="400000"/>
          </a:ln>
        </p:spPr>
        <p:txBody>
          <a:bodyPr lIns="50800" tIns="50800" rIns="50800" bIns="50800" anchor="ctr"/>
          <a:lstStyle/>
          <a:p>
            <a:pPr>
              <a:defRPr sz="5000"/>
            </a:pPr>
            <a:endParaRPr/>
          </a:p>
        </p:txBody>
      </p:sp>
      <p:sp>
        <p:nvSpPr>
          <p:cNvPr id="304" name="Shape 304"/>
          <p:cNvSpPr/>
          <p:nvPr/>
        </p:nvSpPr>
        <p:spPr>
          <a:xfrm>
            <a:off x="15417380" y="11179962"/>
            <a:ext cx="6430646" cy="9572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i="1">
                <a:solidFill>
                  <a:srgbClr val="DCDEE0"/>
                </a:solidFill>
              </a:defRPr>
            </a:lvl1pPr>
          </a:lstStyle>
          <a:p>
            <a:r>
              <a:t>What the user sees.</a:t>
            </a:r>
          </a:p>
        </p:txBody>
      </p:sp>
      <p:sp>
        <p:nvSpPr>
          <p:cNvPr id="305" name="Shape 305"/>
          <p:cNvSpPr/>
          <p:nvPr/>
        </p:nvSpPr>
        <p:spPr>
          <a:xfrm rot="10800000" flipH="1">
            <a:off x="1676398" y="5938242"/>
            <a:ext cx="492423" cy="75803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a:blip r:embed="rId4"/>
          </a:blipFill>
          <a:ln w="12700">
            <a:miter lim="400000"/>
          </a:ln>
        </p:spPr>
        <p:txBody>
          <a:bodyPr lIns="50800" tIns="50800" rIns="50800" bIns="50800" anchor="ctr"/>
          <a:lstStyle/>
          <a:p>
            <a:pPr>
              <a:defRPr sz="5000"/>
            </a:pPr>
            <a:endParaRPr/>
          </a:p>
        </p:txBody>
      </p:sp>
      <p:sp>
        <p:nvSpPr>
          <p:cNvPr id="306" name="Shape 306"/>
          <p:cNvSpPr/>
          <p:nvPr/>
        </p:nvSpPr>
        <p:spPr>
          <a:xfrm>
            <a:off x="1305644" y="4980966"/>
            <a:ext cx="1233933" cy="9572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i="1">
                <a:solidFill>
                  <a:srgbClr val="DCDEE0"/>
                </a:solidFill>
              </a:defRPr>
            </a:lvl1pPr>
          </a:lstStyle>
          <a:p>
            <a:r>
              <a:t>Tag</a:t>
            </a:r>
          </a:p>
        </p:txBody>
      </p:sp>
      <p:sp>
        <p:nvSpPr>
          <p:cNvPr id="307" name="Shape 307"/>
          <p:cNvSpPr/>
          <p:nvPr/>
        </p:nvSpPr>
        <p:spPr>
          <a:xfrm>
            <a:off x="1473200" y="12422584"/>
            <a:ext cx="21437600" cy="463749"/>
          </a:xfrm>
          <a:prstGeom prst="leftRightArrow">
            <a:avLst>
              <a:gd name="adj1" fmla="val 32000"/>
              <a:gd name="adj2" fmla="val 120496"/>
            </a:avLst>
          </a:prstGeom>
          <a:solidFill>
            <a:srgbClr val="94908F">
              <a:alpha val="64999"/>
            </a:srgbClr>
          </a:solidFill>
          <a:ln w="12700">
            <a:miter lim="400000"/>
          </a:ln>
          <a:effectLst>
            <a:outerShdw blurRad="101600" dist="38100" dir="5400000" rotWithShape="0">
              <a:srgbClr val="000000">
                <a:alpha val="50000"/>
              </a:srgbClr>
            </a:outerShdw>
          </a:effectLst>
        </p:spPr>
        <p:txBody>
          <a:bodyPr lIns="50800" tIns="50800" rIns="50800" bIns="50800" anchor="ctr"/>
          <a:lstStyle/>
          <a:p>
            <a:pPr>
              <a:defRPr sz="5000"/>
            </a:pPr>
            <a:endParaRPr/>
          </a:p>
        </p:txBody>
      </p:sp>
      <p:sp>
        <p:nvSpPr>
          <p:cNvPr id="308" name="Shape 308"/>
          <p:cNvSpPr/>
          <p:nvPr/>
        </p:nvSpPr>
        <p:spPr>
          <a:xfrm>
            <a:off x="9409061" y="12616904"/>
            <a:ext cx="5565878" cy="9826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solidFill>
                  <a:srgbClr val="6B6C6C"/>
                </a:solidFill>
                <a:latin typeface="Helvetica Neue Bold Condensed"/>
                <a:ea typeface="Helvetica Neue Bold Condensed"/>
                <a:cs typeface="Helvetica Neue Bold Condensed"/>
                <a:sym typeface="Helvetica Neue Bold Condensed"/>
              </a:defRPr>
            </a:lvl1pPr>
          </a:lstStyle>
          <a:p>
            <a:r>
              <a:t>The entire element</a:t>
            </a:r>
          </a:p>
        </p:txBody>
      </p:sp>
      <p:sp>
        <p:nvSpPr>
          <p:cNvPr id="309" name="Shape 309"/>
          <p:cNvSpPr/>
          <p:nvPr/>
        </p:nvSpPr>
        <p:spPr>
          <a:xfrm>
            <a:off x="22771519" y="12093641"/>
            <a:ext cx="278562" cy="99463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b="1">
                <a:solidFill>
                  <a:srgbClr val="6B6C6C"/>
                </a:solidFill>
                <a:latin typeface="Helvetica Neue"/>
                <a:ea typeface="Helvetica Neue"/>
                <a:cs typeface="Helvetica Neue"/>
                <a:sym typeface="Helvetica Neue"/>
              </a:defRPr>
            </a:lvl1pPr>
          </a:lstStyle>
          <a:p>
            <a:r>
              <a:t>|</a:t>
            </a:r>
          </a:p>
        </p:txBody>
      </p:sp>
      <p:sp>
        <p:nvSpPr>
          <p:cNvPr id="310" name="Shape 310"/>
          <p:cNvSpPr/>
          <p:nvPr/>
        </p:nvSpPr>
        <p:spPr>
          <a:xfrm>
            <a:off x="1308519" y="12093641"/>
            <a:ext cx="278562" cy="99463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b="1">
                <a:solidFill>
                  <a:srgbClr val="6B6C6C"/>
                </a:solidFill>
                <a:latin typeface="Helvetica Neue"/>
                <a:ea typeface="Helvetica Neue"/>
                <a:cs typeface="Helvetica Neue"/>
                <a:sym typeface="Helvetica Neue"/>
              </a:defRPr>
            </a:lvl1pPr>
          </a:lstStyle>
          <a:p>
            <a:r>
              <a:t>|</a:t>
            </a:r>
          </a:p>
        </p:txBody>
      </p:sp>
      <p:sp>
        <p:nvSpPr>
          <p:cNvPr id="311" name="Shape 311"/>
          <p:cNvSpPr/>
          <p:nvPr/>
        </p:nvSpPr>
        <p:spPr>
          <a:xfrm rot="10800000" flipH="1">
            <a:off x="21493775" y="6273517"/>
            <a:ext cx="492423" cy="75803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a:blip r:embed="rId4"/>
          </a:blipFill>
          <a:ln w="12700">
            <a:miter lim="400000"/>
          </a:ln>
        </p:spPr>
        <p:txBody>
          <a:bodyPr lIns="50800" tIns="50800" rIns="50800" bIns="50800" anchor="ctr"/>
          <a:lstStyle/>
          <a:p>
            <a:pPr>
              <a:defRPr sz="5000"/>
            </a:pPr>
            <a:endParaRPr/>
          </a:p>
        </p:txBody>
      </p:sp>
      <p:sp>
        <p:nvSpPr>
          <p:cNvPr id="312" name="Shape 312"/>
          <p:cNvSpPr/>
          <p:nvPr/>
        </p:nvSpPr>
        <p:spPr>
          <a:xfrm>
            <a:off x="19960023" y="4980966"/>
            <a:ext cx="3798774" cy="9572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i="1">
                <a:solidFill>
                  <a:srgbClr val="DCDEE0"/>
                </a:solidFill>
              </a:defRPr>
            </a:lvl1pPr>
          </a:lstStyle>
          <a:p>
            <a:r>
              <a:t>Closing Tag</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p:cNvSpPr>
          <p:nvPr>
            <p:ph type="title"/>
          </p:nvPr>
        </p:nvSpPr>
        <p:spPr>
          <a:prstGeom prst="rect">
            <a:avLst/>
          </a:prstGeom>
        </p:spPr>
        <p:txBody>
          <a:bodyPr/>
          <a:lstStyle>
            <a:lvl1pPr>
              <a:defRPr>
                <a:latin typeface="Helvetica Neue Bold Condensed"/>
                <a:ea typeface="Helvetica Neue Bold Condensed"/>
                <a:cs typeface="Helvetica Neue Bold Condensed"/>
                <a:sym typeface="Helvetica Neue Bold Condensed"/>
              </a:defRPr>
            </a:lvl1pPr>
          </a:lstStyle>
          <a:p>
            <a:r>
              <a:t>HTML Basics</a:t>
            </a:r>
          </a:p>
        </p:txBody>
      </p:sp>
      <p:sp>
        <p:nvSpPr>
          <p:cNvPr id="217" name="Shape 217"/>
          <p:cNvSpPr>
            <a:spLocks noGrp="1"/>
          </p:cNvSpPr>
          <p:nvPr>
            <p:ph type="body" sz="half" idx="1"/>
          </p:nvPr>
        </p:nvSpPr>
        <p:spPr>
          <a:xfrm>
            <a:off x="1486929" y="3353568"/>
            <a:ext cx="10187712" cy="8546636"/>
          </a:xfrm>
          <a:prstGeom prst="rect">
            <a:avLst/>
          </a:prstGeom>
        </p:spPr>
        <p:txBody>
          <a:bodyPr anchor="t">
            <a:normAutofit lnSpcReduction="10000"/>
          </a:bodyPr>
          <a:lstStyle/>
          <a:p>
            <a:pPr marL="622300" indent="-622300" defTabSz="448055">
              <a:lnSpc>
                <a:spcPct val="150000"/>
              </a:lnSpc>
              <a:spcBef>
                <a:spcPts val="0"/>
              </a:spcBef>
              <a:buSzPct val="75000"/>
              <a:buChar char="•"/>
              <a:defRPr sz="4900">
                <a:effectLst/>
                <a:uFill>
                  <a:solidFill>
                    <a:srgbClr val="000000"/>
                  </a:solidFill>
                </a:uFill>
              </a:defRPr>
            </a:pPr>
            <a:r>
              <a:t>Tags</a:t>
            </a:r>
          </a:p>
          <a:p>
            <a:pPr marL="622300" indent="-622300" defTabSz="448055">
              <a:lnSpc>
                <a:spcPct val="150000"/>
              </a:lnSpc>
              <a:spcBef>
                <a:spcPts val="0"/>
              </a:spcBef>
              <a:buSzPct val="75000"/>
              <a:buChar char="•"/>
              <a:defRPr sz="4900">
                <a:effectLst/>
                <a:uFill>
                  <a:solidFill>
                    <a:srgbClr val="000000"/>
                  </a:solidFill>
                </a:uFill>
              </a:defRPr>
            </a:pPr>
            <a:r>
              <a:t>Attributes	</a:t>
            </a:r>
          </a:p>
          <a:p>
            <a:pPr marL="622300" indent="-622300" defTabSz="448055">
              <a:lnSpc>
                <a:spcPct val="150000"/>
              </a:lnSpc>
              <a:spcBef>
                <a:spcPts val="0"/>
              </a:spcBef>
              <a:buSzPct val="75000"/>
              <a:buChar char="•"/>
              <a:defRPr sz="4900">
                <a:effectLst/>
                <a:uFill>
                  <a:solidFill>
                    <a:srgbClr val="000000"/>
                  </a:solidFill>
                </a:uFill>
              </a:defRPr>
            </a:pPr>
            <a:r>
              <a:t>Links and page anchors</a:t>
            </a:r>
          </a:p>
          <a:p>
            <a:pPr marL="622300" indent="-622300" defTabSz="448055">
              <a:lnSpc>
                <a:spcPct val="150000"/>
              </a:lnSpc>
              <a:spcBef>
                <a:spcPts val="0"/>
              </a:spcBef>
              <a:buSzPct val="75000"/>
              <a:buChar char="•"/>
              <a:defRPr sz="4900">
                <a:effectLst/>
                <a:uFill>
                  <a:solidFill>
                    <a:srgbClr val="000000"/>
                  </a:solidFill>
                </a:uFill>
              </a:defRPr>
            </a:pPr>
            <a:r>
              <a:t>How to incorporate CSS and JS</a:t>
            </a:r>
          </a:p>
          <a:p>
            <a:pPr marL="622300" indent="-622300" defTabSz="448055">
              <a:lnSpc>
                <a:spcPct val="150000"/>
              </a:lnSpc>
              <a:spcBef>
                <a:spcPts val="0"/>
              </a:spcBef>
              <a:buSzPct val="75000"/>
              <a:buChar char="•"/>
              <a:defRPr sz="4900">
                <a:effectLst/>
                <a:uFill>
                  <a:solidFill>
                    <a:srgbClr val="000000"/>
                  </a:solidFill>
                </a:uFill>
              </a:defRPr>
            </a:pPr>
            <a:r>
              <a:t>Forms and input</a:t>
            </a:r>
          </a:p>
          <a:p>
            <a:pPr marL="622300" indent="-622300" defTabSz="448055">
              <a:lnSpc>
                <a:spcPct val="150000"/>
              </a:lnSpc>
              <a:spcBef>
                <a:spcPts val="0"/>
              </a:spcBef>
              <a:buSzPct val="75000"/>
              <a:buChar char="•"/>
              <a:defRPr sz="4900">
                <a:effectLst/>
                <a:uFill>
                  <a:solidFill>
                    <a:srgbClr val="000000"/>
                  </a:solidFill>
                </a:uFill>
              </a:defRPr>
            </a:pPr>
            <a:r>
              <a:t>HTML 5 semantic layout elements</a:t>
            </a:r>
          </a:p>
          <a:p>
            <a:pPr marL="622300" indent="-622300" defTabSz="448055">
              <a:lnSpc>
                <a:spcPct val="150000"/>
              </a:lnSpc>
              <a:spcBef>
                <a:spcPts val="0"/>
              </a:spcBef>
              <a:buSzPct val="75000"/>
              <a:buChar char="•"/>
              <a:defRPr sz="4900">
                <a:effectLst/>
                <a:uFill>
                  <a:solidFill>
                    <a:srgbClr val="000000"/>
                  </a:solidFill>
                </a:uFill>
              </a:defRPr>
            </a:pPr>
            <a:r>
              <a:t>Block-level vs inline</a:t>
            </a:r>
          </a:p>
          <a:p>
            <a:pPr marL="622300" indent="-622300" defTabSz="448055">
              <a:lnSpc>
                <a:spcPct val="150000"/>
              </a:lnSpc>
              <a:spcBef>
                <a:spcPts val="0"/>
              </a:spcBef>
              <a:buSzPct val="75000"/>
              <a:buChar char="•"/>
              <a:defRPr sz="4900">
                <a:effectLst/>
                <a:uFill>
                  <a:solidFill>
                    <a:srgbClr val="000000"/>
                  </a:solidFill>
                </a:uFill>
              </a:defRPr>
            </a:pPr>
            <a:r>
              <a:t>The box model</a:t>
            </a:r>
          </a:p>
        </p:txBody>
      </p:sp>
      <p:sp>
        <p:nvSpPr>
          <p:cNvPr id="218" name="Shape 218"/>
          <p:cNvSpPr/>
          <p:nvPr/>
        </p:nvSpPr>
        <p:spPr>
          <a:xfrm>
            <a:off x="12700779" y="3353568"/>
            <a:ext cx="10187713" cy="8546636"/>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a:bodyPr>
          <a:lstStyle/>
          <a:p>
            <a:pPr marL="635000" indent="-635000" algn="l" defTabSz="457200">
              <a:lnSpc>
                <a:spcPct val="150000"/>
              </a:lnSpc>
              <a:buSzPct val="75000"/>
              <a:buChar char="•"/>
              <a:defRPr sz="5000">
                <a:effectLst/>
                <a:uFill>
                  <a:solidFill>
                    <a:srgbClr val="000000"/>
                  </a:solidFill>
                </a:uFill>
              </a:defRPr>
            </a:pPr>
            <a:r>
              <a:t>Comments</a:t>
            </a:r>
          </a:p>
          <a:p>
            <a:pPr marL="635000" indent="-635000" algn="l" defTabSz="457200">
              <a:lnSpc>
                <a:spcPct val="150000"/>
              </a:lnSpc>
              <a:buSzPct val="75000"/>
              <a:buChar char="•"/>
              <a:defRPr sz="5000">
                <a:effectLst/>
                <a:uFill>
                  <a:solidFill>
                    <a:srgbClr val="000000"/>
                  </a:solidFill>
                </a:uFill>
              </a:defRPr>
            </a:pPr>
            <a:r>
              <a:t>Best practices</a:t>
            </a:r>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Shape 314"/>
          <p:cNvSpPr>
            <a:spLocks noGrp="1"/>
          </p:cNvSpPr>
          <p:nvPr>
            <p:ph type="title"/>
          </p:nvPr>
        </p:nvSpPr>
        <p:spPr>
          <a:xfrm>
            <a:off x="995957" y="4692104"/>
            <a:ext cx="22392086" cy="6008192"/>
          </a:xfrm>
          <a:prstGeom prst="rect">
            <a:avLst/>
          </a:prstGeom>
        </p:spPr>
        <p:txBody>
          <a:bodyPr>
            <a:normAutofit/>
          </a:bodyPr>
          <a:lstStyle/>
          <a:p>
            <a:pPr>
              <a:spcBef>
                <a:spcPts val="5100"/>
              </a:spcBef>
              <a:defRPr sz="8300">
                <a:latin typeface="Helvetica Neue Thin"/>
                <a:ea typeface="Helvetica Neue Thin"/>
                <a:cs typeface="Helvetica Neue Thin"/>
                <a:sym typeface="Helvetica Neue Thin"/>
              </a:defRPr>
            </a:pPr>
            <a:r>
              <a:rPr sz="8000"/>
              <a:t>&lt;a </a:t>
            </a:r>
            <a:r>
              <a:rPr sz="8000" err="1">
                <a:solidFill>
                  <a:srgbClr val="F9FB00"/>
                </a:solidFill>
              </a:rPr>
              <a:t>href</a:t>
            </a:r>
            <a:r>
              <a:rPr sz="8000">
                <a:solidFill>
                  <a:srgbClr val="FF2500"/>
                </a:solidFill>
              </a:rPr>
              <a:t>=</a:t>
            </a:r>
            <a:r>
              <a:rPr sz="8000">
                <a:solidFill>
                  <a:srgbClr val="AAE300"/>
                </a:solidFill>
              </a:rPr>
              <a:t>“#</a:t>
            </a:r>
            <a:r>
              <a:rPr sz="8000" err="1">
                <a:solidFill>
                  <a:srgbClr val="AAE300"/>
                </a:solidFill>
              </a:rPr>
              <a:t>jump_to_topic</a:t>
            </a:r>
            <a:r>
              <a:rPr sz="8000">
                <a:solidFill>
                  <a:srgbClr val="AAE300"/>
                </a:solidFill>
              </a:rPr>
              <a:t>”</a:t>
            </a:r>
            <a:r>
              <a:rPr sz="8000"/>
              <a:t>&gt; Jump to the topic &lt;/a&gt;</a:t>
            </a:r>
          </a:p>
        </p:txBody>
      </p:sp>
      <p:sp>
        <p:nvSpPr>
          <p:cNvPr id="315" name="Shape 315"/>
          <p:cNvSpPr/>
          <p:nvPr/>
        </p:nvSpPr>
        <p:spPr>
          <a:xfrm>
            <a:off x="1473200" y="1993900"/>
            <a:ext cx="21437600" cy="342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algn="l">
              <a:defRPr sz="10000"/>
            </a:pPr>
            <a:r>
              <a:t>Hyperlinks as </a:t>
            </a:r>
            <a:r>
              <a:rPr>
                <a:latin typeface="Helvetica Neue Black Condensed"/>
                <a:ea typeface="Helvetica Neue Black Condensed"/>
                <a:cs typeface="Helvetica Neue Black Condensed"/>
                <a:sym typeface="Helvetica Neue Black Condensed"/>
              </a:rPr>
              <a:t>page anchors</a:t>
            </a:r>
            <a:r>
              <a:t>.</a:t>
            </a:r>
          </a:p>
        </p:txBody>
      </p:sp>
      <p:sp>
        <p:nvSpPr>
          <p:cNvPr id="316" name="Shape 316"/>
          <p:cNvSpPr/>
          <p:nvPr/>
        </p:nvSpPr>
        <p:spPr>
          <a:xfrm>
            <a:off x="8089900" y="8458200"/>
            <a:ext cx="492423" cy="243641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a:blip r:embed="rId2"/>
          </a:blipFill>
          <a:ln w="12700">
            <a:miter lim="400000"/>
          </a:ln>
        </p:spPr>
        <p:txBody>
          <a:bodyPr lIns="50800" tIns="50800" rIns="50800" bIns="50800" anchor="ctr"/>
          <a:lstStyle/>
          <a:p>
            <a:pPr>
              <a:defRPr sz="5000"/>
            </a:pPr>
            <a:endParaRPr/>
          </a:p>
        </p:txBody>
      </p:sp>
      <p:sp>
        <p:nvSpPr>
          <p:cNvPr id="317" name="Shape 317"/>
          <p:cNvSpPr/>
          <p:nvPr/>
        </p:nvSpPr>
        <p:spPr>
          <a:xfrm>
            <a:off x="2214533" y="11179962"/>
            <a:ext cx="12243157" cy="9572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i="1">
                <a:solidFill>
                  <a:srgbClr val="DCDEE0"/>
                </a:solidFill>
              </a:defRPr>
            </a:lvl1pPr>
          </a:lstStyle>
          <a:p>
            <a:r>
              <a:t>ID of the element you want to jump to.</a:t>
            </a:r>
          </a:p>
        </p:txBody>
      </p:sp>
      <p:sp>
        <p:nvSpPr>
          <p:cNvPr id="318" name="Shape 318"/>
          <p:cNvSpPr/>
          <p:nvPr/>
        </p:nvSpPr>
        <p:spPr>
          <a:xfrm>
            <a:off x="14233061" y="4953142"/>
            <a:ext cx="6430646" cy="9572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i="1">
                <a:solidFill>
                  <a:srgbClr val="DCDEE0"/>
                </a:solidFill>
              </a:defRPr>
            </a:lvl1pPr>
          </a:lstStyle>
          <a:p>
            <a:r>
              <a:t>What the user sees.</a:t>
            </a:r>
          </a:p>
        </p:txBody>
      </p:sp>
      <p:sp>
        <p:nvSpPr>
          <p:cNvPr id="319" name="Shape 319"/>
          <p:cNvSpPr/>
          <p:nvPr/>
        </p:nvSpPr>
        <p:spPr>
          <a:xfrm rot="10800000" flipH="1">
            <a:off x="17202172" y="5910418"/>
            <a:ext cx="492423" cy="9766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blipFill>
            <a:blip r:embed="rId2"/>
          </a:blipFill>
          <a:ln w="12700">
            <a:miter lim="400000"/>
          </a:ln>
        </p:spPr>
        <p:txBody>
          <a:bodyPr lIns="50800" tIns="50800" rIns="50800" bIns="50800" anchor="ctr"/>
          <a:lstStyle/>
          <a:p>
            <a:pPr>
              <a:defRPr sz="5000"/>
            </a:pPr>
            <a:endParaRP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Shape 321"/>
          <p:cNvSpPr>
            <a:spLocks noGrp="1"/>
          </p:cNvSpPr>
          <p:nvPr>
            <p:ph type="body" idx="1"/>
          </p:nvPr>
        </p:nvSpPr>
        <p:spPr>
          <a:xfrm>
            <a:off x="1473200" y="3241774"/>
            <a:ext cx="19384335" cy="8696226"/>
          </a:xfrm>
          <a:prstGeom prst="rect">
            <a:avLst/>
          </a:prstGeom>
        </p:spPr>
        <p:txBody>
          <a:bodyPr/>
          <a:lstStyle/>
          <a:p>
            <a:pPr marL="0" indent="0" algn="ctr" defTabSz="698301">
              <a:spcBef>
                <a:spcPts val="3500"/>
              </a:spcBef>
              <a:buSzTx/>
              <a:buNone/>
              <a:defRPr sz="8000"/>
            </a:pPr>
            <a:r>
              <a:t>href   target   src   alt</a:t>
            </a:r>
          </a:p>
          <a:p>
            <a:pPr marL="0" indent="0" algn="ctr" defTabSz="698301">
              <a:spcBef>
                <a:spcPts val="3500"/>
              </a:spcBef>
              <a:buSzTx/>
              <a:buNone/>
              <a:defRPr sz="8000"/>
            </a:pPr>
            <a:r>
              <a:t>title   width   height</a:t>
            </a:r>
          </a:p>
        </p:txBody>
      </p:sp>
      <p:sp>
        <p:nvSpPr>
          <p:cNvPr id="322" name="Shape 322"/>
          <p:cNvSpPr/>
          <p:nvPr/>
        </p:nvSpPr>
        <p:spPr>
          <a:xfrm>
            <a:off x="1701800" y="1638300"/>
            <a:ext cx="21437600" cy="342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lvl1pPr algn="l">
              <a:defRPr sz="10000"/>
            </a:lvl1pPr>
          </a:lstStyle>
          <a:p>
            <a:r>
              <a:t>Other commonly used attributes</a:t>
            </a: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p:cNvSpPr>
          <p:nvPr>
            <p:ph type="title"/>
          </p:nvPr>
        </p:nvSpPr>
        <p:spPr>
          <a:prstGeom prst="rect">
            <a:avLst/>
          </a:prstGeom>
        </p:spPr>
        <p:txBody>
          <a:bodyPr/>
          <a:lstStyle/>
          <a:p>
            <a:pPr algn="ctr">
              <a:defRPr sz="6000">
                <a:solidFill>
                  <a:srgbClr val="DCDEE0"/>
                </a:solidFill>
              </a:defRPr>
            </a:pPr>
            <a:r>
              <a:t>You will want to remember these as your HTML tool belt </a:t>
            </a:r>
          </a:p>
          <a:p>
            <a:pPr algn="ctr" defTabSz="698301">
              <a:spcBef>
                <a:spcPts val="3500"/>
              </a:spcBef>
              <a:defRPr>
                <a:latin typeface="Helvetica Neue Bold Condensed"/>
                <a:ea typeface="Helvetica Neue Bold Condensed"/>
                <a:cs typeface="Helvetica Neue Bold Condensed"/>
                <a:sym typeface="Helvetica Neue Bold Condensed"/>
              </a:defRPr>
            </a:pPr>
            <a:r>
              <a:t>br  a  span   img   script   style   link</a:t>
            </a:r>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Shape 326"/>
          <p:cNvSpPr>
            <a:spLocks noGrp="1"/>
          </p:cNvSpPr>
          <p:nvPr>
            <p:ph type="title"/>
          </p:nvPr>
        </p:nvSpPr>
        <p:spPr>
          <a:xfrm>
            <a:off x="1473200" y="3136900"/>
            <a:ext cx="21437600" cy="3429000"/>
          </a:xfrm>
          <a:prstGeom prst="rect">
            <a:avLst/>
          </a:prstGeom>
        </p:spPr>
        <p:txBody>
          <a:bodyPr/>
          <a:lstStyle/>
          <a:p>
            <a:r>
              <a:t>An image is an excellent example of the need for attributes</a:t>
            </a:r>
          </a:p>
        </p:txBody>
      </p:sp>
      <p:sp>
        <p:nvSpPr>
          <p:cNvPr id="327" name="Shape 327"/>
          <p:cNvSpPr/>
          <p:nvPr/>
        </p:nvSpPr>
        <p:spPr>
          <a:xfrm>
            <a:off x="4668774" y="7825485"/>
            <a:ext cx="15046453" cy="192583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12000">
                <a:latin typeface="Helvetica Neue Black Condensed"/>
                <a:ea typeface="Helvetica Neue Black Condensed"/>
                <a:cs typeface="Helvetica Neue Black Condensed"/>
                <a:sym typeface="Helvetica Neue Black Condensed"/>
              </a:defRPr>
            </a:pPr>
            <a:r>
              <a:rPr>
                <a:latin typeface="Helvetica Neue"/>
                <a:ea typeface="Helvetica Neue"/>
                <a:cs typeface="Helvetica Neue"/>
                <a:sym typeface="Helvetica Neue"/>
              </a:rPr>
              <a:t>&lt;</a:t>
            </a:r>
            <a:r>
              <a:t>img </a:t>
            </a:r>
            <a:r>
              <a:rPr>
                <a:solidFill>
                  <a:srgbClr val="FEBA5B"/>
                </a:solidFill>
                <a:latin typeface="Helvetica Neue Thin"/>
                <a:ea typeface="Helvetica Neue Thin"/>
                <a:cs typeface="Helvetica Neue Thin"/>
                <a:sym typeface="Helvetica Neue Thin"/>
              </a:rPr>
              <a:t>src=“parrot.png”</a:t>
            </a:r>
            <a:r>
              <a:rPr>
                <a:latin typeface="Helvetica Neue"/>
                <a:ea typeface="Helvetica Neue"/>
                <a:cs typeface="Helvetica Neue"/>
                <a:sym typeface="Helvetica Neue"/>
              </a:rPr>
              <a:t>&gt;</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Shape 329"/>
          <p:cNvSpPr>
            <a:spLocks noGrp="1"/>
          </p:cNvSpPr>
          <p:nvPr>
            <p:ph type="title"/>
          </p:nvPr>
        </p:nvSpPr>
        <p:spPr>
          <a:xfrm>
            <a:off x="1473200" y="3136900"/>
            <a:ext cx="21437600" cy="3429000"/>
          </a:xfrm>
          <a:prstGeom prst="rect">
            <a:avLst/>
          </a:prstGeom>
        </p:spPr>
        <p:txBody>
          <a:bodyPr/>
          <a:lstStyle/>
          <a:p>
            <a:r>
              <a:t>An image with alt and title attributes</a:t>
            </a:r>
          </a:p>
        </p:txBody>
      </p:sp>
      <p:sp>
        <p:nvSpPr>
          <p:cNvPr id="330" name="Shape 330"/>
          <p:cNvSpPr/>
          <p:nvPr/>
        </p:nvSpPr>
        <p:spPr>
          <a:xfrm>
            <a:off x="-179977" y="8321605"/>
            <a:ext cx="24743954" cy="933589"/>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9000">
                <a:latin typeface="Helvetica Neue Black Condensed"/>
                <a:ea typeface="Helvetica Neue Black Condensed"/>
                <a:cs typeface="Helvetica Neue Black Condensed"/>
                <a:sym typeface="Helvetica Neue Black Condensed"/>
              </a:defRPr>
            </a:pPr>
            <a:r>
              <a:rPr sz="5400">
                <a:latin typeface="Helvetica Neue"/>
                <a:ea typeface="Helvetica Neue"/>
                <a:cs typeface="Helvetica Neue"/>
                <a:sym typeface="Helvetica Neue"/>
              </a:rPr>
              <a:t>&lt;</a:t>
            </a:r>
            <a:r>
              <a:rPr sz="5400" err="1"/>
              <a:t>img</a:t>
            </a:r>
            <a:r>
              <a:rPr sz="5400"/>
              <a:t> </a:t>
            </a:r>
            <a:r>
              <a:rPr sz="5400" err="1">
                <a:latin typeface="Helvetica Neue Thin"/>
                <a:ea typeface="Helvetica Neue Thin"/>
                <a:cs typeface="Helvetica Neue Thin"/>
                <a:sym typeface="Helvetica Neue Thin"/>
              </a:rPr>
              <a:t>src</a:t>
            </a:r>
            <a:r>
              <a:rPr sz="5400">
                <a:latin typeface="Helvetica Neue Thin"/>
                <a:ea typeface="Helvetica Neue Thin"/>
                <a:cs typeface="Helvetica Neue Thin"/>
                <a:sym typeface="Helvetica Neue Thin"/>
              </a:rPr>
              <a:t>=“parrot.png” </a:t>
            </a:r>
            <a:r>
              <a:rPr sz="5400">
                <a:solidFill>
                  <a:srgbClr val="F9FB00"/>
                </a:solidFill>
                <a:latin typeface="Helvetica Neue Thin"/>
                <a:ea typeface="Helvetica Neue Thin"/>
                <a:cs typeface="Helvetica Neue Thin"/>
                <a:sym typeface="Helvetica Neue Thin"/>
              </a:rPr>
              <a:t>alt=“Polly wants a cracker.”</a:t>
            </a:r>
            <a:r>
              <a:rPr sz="5400">
                <a:latin typeface="Helvetica Neue Thin"/>
                <a:ea typeface="Helvetica Neue Thin"/>
                <a:cs typeface="Helvetica Neue Thin"/>
                <a:sym typeface="Helvetica Neue Thin"/>
              </a:rPr>
              <a:t> </a:t>
            </a:r>
            <a:r>
              <a:rPr sz="5400">
                <a:solidFill>
                  <a:srgbClr val="AAE300"/>
                </a:solidFill>
                <a:latin typeface="Helvetica Neue Thin"/>
                <a:ea typeface="Helvetica Neue Thin"/>
                <a:cs typeface="Helvetica Neue Thin"/>
                <a:sym typeface="Helvetica Neue Thin"/>
              </a:rPr>
              <a:t>title=“Polly wants a cracker.”</a:t>
            </a:r>
            <a:r>
              <a:rPr sz="5400">
                <a:latin typeface="Helvetica Neue Thin"/>
                <a:ea typeface="Helvetica Neue Thin"/>
                <a:cs typeface="Helvetica Neue Thin"/>
                <a:sym typeface="Helvetica Neue Thin"/>
              </a:rPr>
              <a:t> </a:t>
            </a:r>
            <a:r>
              <a:rPr sz="5400">
                <a:latin typeface="Helvetica Neue"/>
                <a:ea typeface="Helvetica Neue"/>
                <a:cs typeface="Helvetica Neue"/>
                <a:sym typeface="Helvetica Neue"/>
              </a:rPr>
              <a:t>&gt;</a:t>
            </a: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 name="Shape 332"/>
          <p:cNvSpPr>
            <a:spLocks noGrp="1"/>
          </p:cNvSpPr>
          <p:nvPr>
            <p:ph type="title"/>
          </p:nvPr>
        </p:nvSpPr>
        <p:spPr>
          <a:prstGeom prst="rect">
            <a:avLst/>
          </a:prstGeom>
        </p:spPr>
        <p:txBody>
          <a:bodyPr/>
          <a:lstStyle/>
          <a:p>
            <a:r>
              <a:t>How do we add an extra line between elements?</a:t>
            </a:r>
          </a:p>
        </p:txBody>
      </p:sp>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p:cNvSpPr>
          <p:nvPr>
            <p:ph type="title"/>
          </p:nvPr>
        </p:nvSpPr>
        <p:spPr>
          <a:prstGeom prst="rect">
            <a:avLst/>
          </a:prstGeom>
        </p:spPr>
        <p:txBody>
          <a:bodyPr/>
          <a:lstStyle/>
          <a:p>
            <a:r>
              <a:t>How do we add an extra line between elements?</a:t>
            </a:r>
          </a:p>
        </p:txBody>
      </p:sp>
      <p:sp>
        <p:nvSpPr>
          <p:cNvPr id="335" name="Shape 335"/>
          <p:cNvSpPr/>
          <p:nvPr/>
        </p:nvSpPr>
        <p:spPr>
          <a:xfrm>
            <a:off x="10555985" y="8790685"/>
            <a:ext cx="3272029" cy="192583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a:latin typeface="Helvetica Neue Black Condensed"/>
                <a:ea typeface="Helvetica Neue Black Condensed"/>
                <a:cs typeface="Helvetica Neue Black Condensed"/>
                <a:sym typeface="Helvetica Neue Black Condensed"/>
              </a:defRPr>
            </a:lvl1pPr>
          </a:lstStyle>
          <a:p>
            <a:r>
              <a:t>&lt;br&gt;</a:t>
            </a:r>
          </a:p>
        </p:txBody>
      </p:sp>
      <p:sp>
        <p:nvSpPr>
          <p:cNvPr id="336" name="Shape 336"/>
          <p:cNvSpPr/>
          <p:nvPr/>
        </p:nvSpPr>
        <p:spPr>
          <a:xfrm>
            <a:off x="4086021" y="10940679"/>
            <a:ext cx="16211958" cy="9572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i="1">
                <a:solidFill>
                  <a:srgbClr val="DCDEE0"/>
                </a:solidFill>
              </a:defRPr>
            </a:lvl1pPr>
          </a:lstStyle>
          <a:p>
            <a:r>
              <a:t>&lt;br&gt; does not need a closing tag or any attributes.</a:t>
            </a:r>
          </a:p>
        </p:txBody>
      </p:sp>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Shape 338"/>
          <p:cNvSpPr>
            <a:spLocks noGrp="1"/>
          </p:cNvSpPr>
          <p:nvPr>
            <p:ph type="title"/>
          </p:nvPr>
        </p:nvSpPr>
        <p:spPr>
          <a:prstGeom prst="rect">
            <a:avLst/>
          </a:prstGeom>
        </p:spPr>
        <p:txBody>
          <a:bodyPr/>
          <a:lstStyle>
            <a:lvl1pPr defTabSz="817244">
              <a:defRPr sz="9900">
                <a:effectLst>
                  <a:outerShdw blurRad="50292" dist="37719" dir="5400000" rotWithShape="0">
                    <a:srgbClr val="000000"/>
                  </a:outerShdw>
                </a:effectLst>
              </a:defRPr>
            </a:lvl1pPr>
          </a:lstStyle>
          <a:p>
            <a:r>
              <a:t>Sometimes we need to group elements together. How do we do that?</a:t>
            </a:r>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p:cNvSpPr>
          <p:nvPr>
            <p:ph type="title"/>
          </p:nvPr>
        </p:nvSpPr>
        <p:spPr>
          <a:prstGeom prst="rect">
            <a:avLst/>
          </a:prstGeom>
        </p:spPr>
        <p:txBody>
          <a:bodyPr/>
          <a:lstStyle>
            <a:lvl1pPr defTabSz="817244">
              <a:defRPr sz="9900">
                <a:effectLst>
                  <a:outerShdw blurRad="50292" dist="37719" dir="5400000" rotWithShape="0">
                    <a:srgbClr val="000000"/>
                  </a:outerShdw>
                </a:effectLst>
              </a:defRPr>
            </a:lvl1pPr>
          </a:lstStyle>
          <a:p>
            <a:r>
              <a:t>Sometimes we need to group elements together. How do we do that?</a:t>
            </a:r>
          </a:p>
        </p:txBody>
      </p:sp>
      <p:sp>
        <p:nvSpPr>
          <p:cNvPr id="341" name="Shape 341"/>
          <p:cNvSpPr/>
          <p:nvPr/>
        </p:nvSpPr>
        <p:spPr>
          <a:xfrm>
            <a:off x="6801611" y="8790685"/>
            <a:ext cx="10780777" cy="192583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a:latin typeface="Helvetica Neue Black Condensed"/>
                <a:ea typeface="Helvetica Neue Black Condensed"/>
                <a:cs typeface="Helvetica Neue Black Condensed"/>
                <a:sym typeface="Helvetica Neue Black Condensed"/>
              </a:defRPr>
            </a:lvl1pPr>
          </a:lstStyle>
          <a:p>
            <a:r>
              <a:t>&lt;span&gt; &lt;/span&gt;</a:t>
            </a:r>
          </a:p>
        </p:txBody>
      </p:sp>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Shape 343"/>
          <p:cNvSpPr>
            <a:spLocks noGrp="1"/>
          </p:cNvSpPr>
          <p:nvPr>
            <p:ph type="title"/>
          </p:nvPr>
        </p:nvSpPr>
        <p:spPr>
          <a:prstGeom prst="rect">
            <a:avLst/>
          </a:prstGeom>
        </p:spPr>
        <p:txBody>
          <a:bodyPr/>
          <a:lstStyle>
            <a:lvl1pPr defTabSz="817244">
              <a:defRPr sz="9900">
                <a:effectLst>
                  <a:outerShdw blurRad="50292" dist="37719" dir="5400000" rotWithShape="0">
                    <a:srgbClr val="000000"/>
                  </a:outerShdw>
                </a:effectLst>
              </a:defRPr>
            </a:lvl1pPr>
          </a:lstStyle>
          <a:p>
            <a:r>
              <a:t>Sometimes we need to group elements together. How do we do that?</a:t>
            </a:r>
          </a:p>
        </p:txBody>
      </p:sp>
      <p:sp>
        <p:nvSpPr>
          <p:cNvPr id="344" name="Shape 344"/>
          <p:cNvSpPr/>
          <p:nvPr/>
        </p:nvSpPr>
        <p:spPr>
          <a:xfrm>
            <a:off x="7962900" y="8466835"/>
            <a:ext cx="8458201" cy="285293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6000">
                <a:solidFill>
                  <a:srgbClr val="DCDEE0"/>
                </a:solidFill>
                <a:latin typeface="Helvetica Neue Thin"/>
                <a:ea typeface="Helvetica Neue Thin"/>
                <a:cs typeface="Helvetica Neue Thin"/>
                <a:sym typeface="Helvetica Neue Thin"/>
              </a:defRPr>
            </a:pPr>
            <a:r>
              <a:t>We can also use:</a:t>
            </a:r>
          </a:p>
          <a:p>
            <a:pPr>
              <a:defRPr sz="12000">
                <a:latin typeface="Helvetica Neue Black Condensed"/>
                <a:ea typeface="Helvetica Neue Black Condensed"/>
                <a:cs typeface="Helvetica Neue Black Condensed"/>
                <a:sym typeface="Helvetica Neue Black Condensed"/>
              </a:defRPr>
            </a:pPr>
            <a:r>
              <a:t>&lt;div&gt; &lt;/div&gt;</a:t>
            </a: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Shape 220"/>
          <p:cNvSpPr/>
          <p:nvPr/>
        </p:nvSpPr>
        <p:spPr>
          <a:xfrm>
            <a:off x="6346527" y="3283243"/>
            <a:ext cx="11690946" cy="714951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defTabSz="722946">
              <a:defRPr sz="10000"/>
            </a:pPr>
            <a:r>
              <a:t>What is </a:t>
            </a:r>
            <a:r>
              <a:rPr b="1">
                <a:solidFill>
                  <a:schemeClr val="accent6">
                    <a:satOff val="24555"/>
                    <a:lumOff val="22232"/>
                  </a:schemeClr>
                </a:solidFill>
                <a:latin typeface="Helvetica Neue"/>
                <a:ea typeface="Helvetica Neue"/>
                <a:cs typeface="Helvetica Neue"/>
                <a:sym typeface="Helvetica Neue"/>
              </a:rPr>
              <a:t>HTML</a:t>
            </a:r>
            <a:r>
              <a:t>?</a:t>
            </a:r>
          </a:p>
        </p:txBody>
      </p:sp>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9420F-6EEA-4F8C-A406-118BC378AC3C}"/>
              </a:ext>
            </a:extLst>
          </p:cNvPr>
          <p:cNvSpPr>
            <a:spLocks noGrp="1"/>
          </p:cNvSpPr>
          <p:nvPr>
            <p:ph type="title"/>
          </p:nvPr>
        </p:nvSpPr>
        <p:spPr/>
        <p:txBody>
          <a:bodyPr>
            <a:normAutofit fontScale="90000"/>
          </a:bodyPr>
          <a:lstStyle/>
          <a:p>
            <a:r>
              <a:rPr lang="en-US"/>
              <a:t>Difference between &lt;div&gt; and &lt;span&gt;:</a:t>
            </a:r>
            <a:br>
              <a:rPr lang="en-US"/>
            </a:br>
            <a:r>
              <a:rPr lang="en-US"/>
              <a:t>A &lt;div&gt; is used for large blocks of code and has line breaks (creates a new line after it). </a:t>
            </a:r>
            <a:br>
              <a:rPr lang="en-US"/>
            </a:br>
            <a:r>
              <a:rPr lang="en-US"/>
              <a:t>A &lt;span&gt; is for small chunks of code in-line with no line breaks.</a:t>
            </a:r>
          </a:p>
        </p:txBody>
      </p:sp>
    </p:spTree>
    <p:extLst>
      <p:ext uri="{BB962C8B-B14F-4D97-AF65-F5344CB8AC3E}">
        <p14:creationId xmlns:p14="http://schemas.microsoft.com/office/powerpoint/2010/main" val="2802340617"/>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Shape 346"/>
          <p:cNvSpPr>
            <a:spLocks noGrp="1"/>
          </p:cNvSpPr>
          <p:nvPr>
            <p:ph type="title"/>
          </p:nvPr>
        </p:nvSpPr>
        <p:spPr>
          <a:xfrm>
            <a:off x="1473200" y="1803400"/>
            <a:ext cx="11502728" cy="4927600"/>
          </a:xfrm>
          <a:prstGeom prst="rect">
            <a:avLst/>
          </a:prstGeom>
        </p:spPr>
        <p:txBody>
          <a:bodyPr/>
          <a:lstStyle>
            <a:lvl1pPr>
              <a:defRPr>
                <a:solidFill>
                  <a:schemeClr val="accent3">
                    <a:satOff val="18648"/>
                    <a:lumOff val="5971"/>
                  </a:schemeClr>
                </a:solidFill>
                <a:latin typeface="Helvetica Neue Bold Condensed"/>
                <a:ea typeface="Helvetica Neue Bold Condensed"/>
                <a:cs typeface="Helvetica Neue Bold Condensed"/>
                <a:sym typeface="Helvetica Neue Bold Condensed"/>
              </a:defRPr>
            </a:lvl1pPr>
          </a:lstStyle>
          <a:p>
            <a:r>
              <a:t>Quick test your skills</a:t>
            </a:r>
          </a:p>
        </p:txBody>
      </p:sp>
      <p:sp>
        <p:nvSpPr>
          <p:cNvPr id="347" name="Shape 347"/>
          <p:cNvSpPr>
            <a:spLocks noGrp="1"/>
          </p:cNvSpPr>
          <p:nvPr>
            <p:ph type="body" sz="quarter" idx="1"/>
          </p:nvPr>
        </p:nvSpPr>
        <p:spPr>
          <a:xfrm>
            <a:off x="1473200" y="6718300"/>
            <a:ext cx="11892658" cy="5092700"/>
          </a:xfrm>
          <a:prstGeom prst="rect">
            <a:avLst/>
          </a:prstGeom>
        </p:spPr>
        <p:txBody>
          <a:bodyPr/>
          <a:lstStyle>
            <a:lvl1pPr>
              <a:defRPr sz="5000"/>
            </a:lvl1pPr>
          </a:lstStyle>
          <a:p>
            <a:r>
              <a:rPr lang="en-US"/>
              <a:t>Create a new file called helloMates.html and save it to your desktop.</a:t>
            </a:r>
          </a:p>
          <a:p>
            <a:r>
              <a:t>Code out the display on the right as best as you can with the tags you know.</a:t>
            </a:r>
          </a:p>
        </p:txBody>
      </p:sp>
      <p:pic>
        <p:nvPicPr>
          <p:cNvPr id="348" name="Screen Shot 2016-05-09 at 3.07.14 PM.png"/>
          <p:cNvPicPr>
            <a:picLocks noChangeAspect="1"/>
          </p:cNvPicPr>
          <p:nvPr/>
        </p:nvPicPr>
        <p:blipFill>
          <a:blip r:embed="rId2"/>
          <a:stretch>
            <a:fillRect/>
          </a:stretch>
        </p:blipFill>
        <p:spPr>
          <a:xfrm>
            <a:off x="15784112" y="23214"/>
            <a:ext cx="5498998" cy="13669573"/>
          </a:xfrm>
          <a:prstGeom prst="rect">
            <a:avLst/>
          </a:prstGeom>
          <a:ln w="12700">
            <a:miter lim="400000"/>
          </a:ln>
        </p:spPr>
      </p:pic>
    </p:spTree>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p:cNvSpPr>
          <p:nvPr>
            <p:ph type="title"/>
          </p:nvPr>
        </p:nvSpPr>
        <p:spPr>
          <a:prstGeom prst="rect">
            <a:avLst/>
          </a:prstGeom>
        </p:spPr>
        <p:txBody>
          <a:bodyPr/>
          <a:lstStyle>
            <a:lvl1pPr>
              <a:defRPr>
                <a:latin typeface="Helvetica Neue Bold Condensed"/>
                <a:ea typeface="Helvetica Neue Bold Condensed"/>
                <a:cs typeface="Helvetica Neue Bold Condensed"/>
                <a:sym typeface="Helvetica Neue Bold Condensed"/>
              </a:defRPr>
            </a:lvl1pPr>
          </a:lstStyle>
          <a:p>
            <a:r>
              <a:t>HTML Basics</a:t>
            </a:r>
          </a:p>
        </p:txBody>
      </p:sp>
      <p:sp>
        <p:nvSpPr>
          <p:cNvPr id="351" name="Shape 351"/>
          <p:cNvSpPr>
            <a:spLocks noGrp="1"/>
          </p:cNvSpPr>
          <p:nvPr>
            <p:ph type="body" sz="half" idx="1"/>
          </p:nvPr>
        </p:nvSpPr>
        <p:spPr>
          <a:xfrm>
            <a:off x="1486929" y="3353568"/>
            <a:ext cx="10187712" cy="8546636"/>
          </a:xfrm>
          <a:prstGeom prst="rect">
            <a:avLst/>
          </a:prstGeom>
        </p:spPr>
        <p:txBody>
          <a:bodyPr anchor="t">
            <a:normAutofit lnSpcReduction="10000"/>
          </a:bodyPr>
          <a:lstStyle/>
          <a:p>
            <a:pPr marL="622300" indent="-622300" defTabSz="448055">
              <a:lnSpc>
                <a:spcPct val="150000"/>
              </a:lnSpc>
              <a:spcBef>
                <a:spcPts val="0"/>
              </a:spcBef>
              <a:buSzPct val="75000"/>
              <a:buChar char="•"/>
              <a:defRPr sz="4900">
                <a:solidFill>
                  <a:srgbClr val="A6AAA9"/>
                </a:solidFill>
                <a:effectLst/>
                <a:uFill>
                  <a:solidFill>
                    <a:srgbClr val="000000"/>
                  </a:solidFill>
                </a:uFill>
              </a:defRPr>
            </a:pPr>
            <a:r>
              <a:t>Tags</a:t>
            </a:r>
          </a:p>
          <a:p>
            <a:pPr marL="622300" indent="-622300" defTabSz="448055">
              <a:lnSpc>
                <a:spcPct val="150000"/>
              </a:lnSpc>
              <a:spcBef>
                <a:spcPts val="0"/>
              </a:spcBef>
              <a:buSzPct val="75000"/>
              <a:buChar char="•"/>
              <a:defRPr sz="4900">
                <a:solidFill>
                  <a:srgbClr val="A6AAA9"/>
                </a:solidFill>
                <a:effectLst/>
                <a:uFill>
                  <a:solidFill>
                    <a:srgbClr val="000000"/>
                  </a:solidFill>
                </a:uFill>
              </a:defRPr>
            </a:pPr>
            <a:r>
              <a:t>Attributes	</a:t>
            </a:r>
          </a:p>
          <a:p>
            <a:pPr marL="622300" indent="-622300" defTabSz="448055">
              <a:lnSpc>
                <a:spcPct val="150000"/>
              </a:lnSpc>
              <a:spcBef>
                <a:spcPts val="0"/>
              </a:spcBef>
              <a:buSzPct val="75000"/>
              <a:buChar char="•"/>
              <a:defRPr sz="4900">
                <a:solidFill>
                  <a:srgbClr val="A6AAA9"/>
                </a:solidFill>
                <a:effectLst/>
                <a:uFill>
                  <a:solidFill>
                    <a:srgbClr val="000000"/>
                  </a:solidFill>
                </a:uFill>
              </a:defRPr>
            </a:pPr>
            <a:r>
              <a:t>Links and page anchors</a:t>
            </a:r>
          </a:p>
          <a:p>
            <a:pPr marL="622300" indent="-622300" defTabSz="448055">
              <a:lnSpc>
                <a:spcPct val="150000"/>
              </a:lnSpc>
              <a:spcBef>
                <a:spcPts val="0"/>
              </a:spcBef>
              <a:buSzPct val="75000"/>
              <a:buChar char="•"/>
              <a:defRPr sz="4900">
                <a:solidFill>
                  <a:srgbClr val="F9FB00"/>
                </a:solidFill>
                <a:effectLst/>
                <a:uFill>
                  <a:solidFill>
                    <a:srgbClr val="000000"/>
                  </a:solidFill>
                </a:uFill>
              </a:defRPr>
            </a:pPr>
            <a:r>
              <a:t>How to incorporate CSS and JS</a:t>
            </a:r>
          </a:p>
          <a:p>
            <a:pPr marL="622300" indent="-622300" defTabSz="448055">
              <a:lnSpc>
                <a:spcPct val="150000"/>
              </a:lnSpc>
              <a:spcBef>
                <a:spcPts val="0"/>
              </a:spcBef>
              <a:buSzPct val="75000"/>
              <a:buChar char="•"/>
              <a:defRPr sz="4900">
                <a:effectLst/>
                <a:uFill>
                  <a:solidFill>
                    <a:srgbClr val="000000"/>
                  </a:solidFill>
                </a:uFill>
              </a:defRPr>
            </a:pPr>
            <a:r>
              <a:t>Forms and input</a:t>
            </a:r>
          </a:p>
          <a:p>
            <a:pPr marL="622300" indent="-622300" defTabSz="448055">
              <a:lnSpc>
                <a:spcPct val="150000"/>
              </a:lnSpc>
              <a:spcBef>
                <a:spcPts val="0"/>
              </a:spcBef>
              <a:buSzPct val="75000"/>
              <a:buChar char="•"/>
              <a:defRPr sz="4900">
                <a:effectLst/>
                <a:uFill>
                  <a:solidFill>
                    <a:srgbClr val="000000"/>
                  </a:solidFill>
                </a:uFill>
              </a:defRPr>
            </a:pPr>
            <a:r>
              <a:t>HTML 5 semantic layout elements</a:t>
            </a:r>
          </a:p>
          <a:p>
            <a:pPr marL="622300" indent="-622300" defTabSz="448055">
              <a:lnSpc>
                <a:spcPct val="150000"/>
              </a:lnSpc>
              <a:spcBef>
                <a:spcPts val="0"/>
              </a:spcBef>
              <a:buSzPct val="75000"/>
              <a:buChar char="•"/>
              <a:defRPr sz="4900">
                <a:effectLst/>
                <a:uFill>
                  <a:solidFill>
                    <a:srgbClr val="000000"/>
                  </a:solidFill>
                </a:uFill>
              </a:defRPr>
            </a:pPr>
            <a:r>
              <a:t>Block-level vs inline</a:t>
            </a:r>
          </a:p>
          <a:p>
            <a:pPr marL="622300" indent="-622300" defTabSz="448055">
              <a:lnSpc>
                <a:spcPct val="150000"/>
              </a:lnSpc>
              <a:spcBef>
                <a:spcPts val="0"/>
              </a:spcBef>
              <a:buSzPct val="75000"/>
              <a:buChar char="•"/>
              <a:defRPr sz="4900">
                <a:effectLst/>
                <a:uFill>
                  <a:solidFill>
                    <a:srgbClr val="000000"/>
                  </a:solidFill>
                </a:uFill>
              </a:defRPr>
            </a:pPr>
            <a:r>
              <a:t>The box model</a:t>
            </a:r>
          </a:p>
        </p:txBody>
      </p:sp>
      <p:sp>
        <p:nvSpPr>
          <p:cNvPr id="352" name="Shape 352"/>
          <p:cNvSpPr/>
          <p:nvPr/>
        </p:nvSpPr>
        <p:spPr>
          <a:xfrm>
            <a:off x="12700779" y="3353568"/>
            <a:ext cx="10187713" cy="8546636"/>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a:bodyPr>
          <a:lstStyle/>
          <a:p>
            <a:pPr marL="635000" indent="-635000" algn="l" defTabSz="457200">
              <a:lnSpc>
                <a:spcPct val="150000"/>
              </a:lnSpc>
              <a:buSzPct val="75000"/>
              <a:buChar char="•"/>
              <a:defRPr sz="5000">
                <a:effectLst/>
                <a:uFill>
                  <a:solidFill>
                    <a:srgbClr val="000000"/>
                  </a:solidFill>
                </a:uFill>
              </a:defRPr>
            </a:pPr>
            <a:r>
              <a:t>Comments</a:t>
            </a:r>
          </a:p>
          <a:p>
            <a:pPr marL="635000" indent="-635000" algn="l" defTabSz="457200">
              <a:lnSpc>
                <a:spcPct val="150000"/>
              </a:lnSpc>
              <a:buSzPct val="75000"/>
              <a:buChar char="•"/>
              <a:defRPr sz="5000">
                <a:effectLst/>
                <a:uFill>
                  <a:solidFill>
                    <a:srgbClr val="000000"/>
                  </a:solidFill>
                </a:uFill>
              </a:defRPr>
            </a:pPr>
            <a:r>
              <a:t>Best practices</a:t>
            </a:r>
          </a:p>
        </p:txBody>
      </p:sp>
    </p:spTree>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Shape 354"/>
          <p:cNvSpPr>
            <a:spLocks noGrp="1"/>
          </p:cNvSpPr>
          <p:nvPr>
            <p:ph type="ctrTitle"/>
          </p:nvPr>
        </p:nvSpPr>
        <p:spPr>
          <a:prstGeom prst="rect">
            <a:avLst/>
          </a:prstGeom>
        </p:spPr>
        <p:txBody>
          <a:bodyPr/>
          <a:lstStyle/>
          <a:p>
            <a:r>
              <a:t>Where do we put that other stuff</a:t>
            </a:r>
          </a:p>
        </p:txBody>
      </p:sp>
      <p:sp>
        <p:nvSpPr>
          <p:cNvPr id="355" name="Shape 355"/>
          <p:cNvSpPr>
            <a:spLocks noGrp="1"/>
          </p:cNvSpPr>
          <p:nvPr>
            <p:ph type="subTitle" sz="quarter" idx="1"/>
          </p:nvPr>
        </p:nvSpPr>
        <p:spPr>
          <a:prstGeom prst="rect">
            <a:avLst/>
          </a:prstGeom>
        </p:spPr>
        <p:txBody>
          <a:bodyPr/>
          <a:lstStyle/>
          <a:p>
            <a:r>
              <a:t>CSS and JS</a:t>
            </a:r>
          </a:p>
        </p:txBody>
      </p:sp>
    </p:spTree>
  </p:cSld>
  <p:clrMapOvr>
    <a:masterClrMapping/>
  </p:clrMapOvr>
  <p:transition spd="slow"/>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Shape 357"/>
          <p:cNvSpPr>
            <a:spLocks noGrp="1"/>
          </p:cNvSpPr>
          <p:nvPr>
            <p:ph type="title"/>
          </p:nvPr>
        </p:nvSpPr>
        <p:spPr>
          <a:xfrm>
            <a:off x="1473200" y="3835400"/>
            <a:ext cx="21437600" cy="3429000"/>
          </a:xfrm>
          <a:prstGeom prst="rect">
            <a:avLst/>
          </a:prstGeom>
        </p:spPr>
        <p:txBody>
          <a:bodyPr/>
          <a:lstStyle>
            <a:lvl1pPr defTabSz="784225">
              <a:defRPr sz="9500">
                <a:effectLst>
                  <a:outerShdw blurRad="48260" dist="36195" dir="5400000" rotWithShape="0">
                    <a:srgbClr val="000000"/>
                  </a:outerShdw>
                </a:effectLst>
              </a:defRPr>
            </a:lvl1pPr>
          </a:lstStyle>
          <a:p>
            <a:r>
              <a:t>What happens when we want to start using Javascript and CSS on our pages?</a:t>
            </a:r>
          </a:p>
        </p:txBody>
      </p:sp>
    </p:spTree>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Shape 359"/>
          <p:cNvSpPr>
            <a:spLocks noGrp="1"/>
          </p:cNvSpPr>
          <p:nvPr>
            <p:ph type="title"/>
          </p:nvPr>
        </p:nvSpPr>
        <p:spPr>
          <a:xfrm>
            <a:off x="1473200" y="3835400"/>
            <a:ext cx="21437600" cy="3429000"/>
          </a:xfrm>
          <a:prstGeom prst="rect">
            <a:avLst/>
          </a:prstGeom>
        </p:spPr>
        <p:txBody>
          <a:bodyPr/>
          <a:lstStyle>
            <a:lvl1pPr defTabSz="784225">
              <a:defRPr sz="9500">
                <a:effectLst>
                  <a:outerShdw blurRad="48260" dist="36195" dir="5400000" rotWithShape="0">
                    <a:srgbClr val="000000"/>
                  </a:outerShdw>
                </a:effectLst>
              </a:defRPr>
            </a:lvl1pPr>
          </a:lstStyle>
          <a:p>
            <a:r>
              <a:t>What happens when we want to start using Javascript and CSS on our pages?</a:t>
            </a:r>
          </a:p>
        </p:txBody>
      </p:sp>
      <p:sp>
        <p:nvSpPr>
          <p:cNvPr id="360" name="Shape 360"/>
          <p:cNvSpPr/>
          <p:nvPr/>
        </p:nvSpPr>
        <p:spPr>
          <a:xfrm>
            <a:off x="3168396" y="8035035"/>
            <a:ext cx="18047209" cy="285293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6000">
                <a:solidFill>
                  <a:srgbClr val="DCDEE0"/>
                </a:solidFill>
                <a:latin typeface="Helvetica Neue Thin"/>
                <a:ea typeface="Helvetica Neue Thin"/>
                <a:cs typeface="Helvetica Neue Thin"/>
                <a:sym typeface="Helvetica Neue Thin"/>
              </a:defRPr>
            </a:pPr>
            <a:r>
              <a:t>We can use:</a:t>
            </a:r>
          </a:p>
          <a:p>
            <a:pPr>
              <a:defRPr sz="12000">
                <a:latin typeface="Helvetica Neue Black Condensed"/>
                <a:ea typeface="Helvetica Neue Black Condensed"/>
                <a:cs typeface="Helvetica Neue Black Condensed"/>
                <a:sym typeface="Helvetica Neue Black Condensed"/>
              </a:defRPr>
            </a:pPr>
            <a:r>
              <a:t>&lt;script&gt; </a:t>
            </a:r>
            <a:r>
              <a:rPr>
                <a:solidFill>
                  <a:schemeClr val="accent2">
                    <a:hueOff val="-2057865"/>
                    <a:satOff val="-1362"/>
                    <a:lumOff val="13058"/>
                  </a:schemeClr>
                </a:solidFill>
                <a:latin typeface="Helvetica Neue Thin"/>
                <a:ea typeface="Helvetica Neue Thin"/>
                <a:cs typeface="Helvetica Neue Thin"/>
                <a:sym typeface="Helvetica Neue Thin"/>
              </a:rPr>
              <a:t>&amp; </a:t>
            </a:r>
            <a:r>
              <a:t>&lt;style&gt; </a:t>
            </a:r>
            <a:r>
              <a:rPr>
                <a:solidFill>
                  <a:schemeClr val="accent2">
                    <a:hueOff val="-2057865"/>
                    <a:satOff val="-1362"/>
                    <a:lumOff val="13058"/>
                  </a:schemeClr>
                </a:solidFill>
                <a:latin typeface="Helvetica Neue Thin"/>
                <a:ea typeface="Helvetica Neue Thin"/>
                <a:cs typeface="Helvetica Neue Thin"/>
                <a:sym typeface="Helvetica Neue Thin"/>
              </a:rPr>
              <a:t>&amp; </a:t>
            </a:r>
            <a:r>
              <a:t>&lt;link&gt;</a:t>
            </a:r>
          </a:p>
        </p:txBody>
      </p:sp>
    </p:spTree>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Shape 362"/>
          <p:cNvSpPr>
            <a:spLocks noGrp="1"/>
          </p:cNvSpPr>
          <p:nvPr>
            <p:ph type="title"/>
          </p:nvPr>
        </p:nvSpPr>
        <p:spPr>
          <a:xfrm>
            <a:off x="1473200" y="3835400"/>
            <a:ext cx="21437600" cy="3429000"/>
          </a:xfrm>
          <a:prstGeom prst="rect">
            <a:avLst/>
          </a:prstGeom>
        </p:spPr>
        <p:txBody>
          <a:bodyPr/>
          <a:lstStyle/>
          <a:p>
            <a:r>
              <a:t>For internal styles:</a:t>
            </a:r>
          </a:p>
        </p:txBody>
      </p:sp>
      <p:sp>
        <p:nvSpPr>
          <p:cNvPr id="363" name="Shape 363"/>
          <p:cNvSpPr/>
          <p:nvPr/>
        </p:nvSpPr>
        <p:spPr>
          <a:xfrm>
            <a:off x="4548979" y="7053656"/>
            <a:ext cx="11928801" cy="354964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gn="l">
              <a:defRPr sz="7500">
                <a:latin typeface="Helvetica Neue Bold Condensed"/>
                <a:ea typeface="Helvetica Neue Bold Condensed"/>
                <a:cs typeface="Helvetica Neue Bold Condensed"/>
                <a:sym typeface="Helvetica Neue Bold Condensed"/>
              </a:defRPr>
            </a:pPr>
            <a:r>
              <a:t>&lt;style&gt;</a:t>
            </a:r>
          </a:p>
          <a:p>
            <a:pPr algn="l">
              <a:defRPr sz="7500">
                <a:latin typeface="Helvetica Neue Bold Condensed"/>
                <a:ea typeface="Helvetica Neue Bold Condensed"/>
                <a:cs typeface="Helvetica Neue Bold Condensed"/>
                <a:sym typeface="Helvetica Neue Bold Condensed"/>
              </a:defRPr>
            </a:pPr>
            <a:r>
              <a:t>    </a:t>
            </a:r>
            <a:r>
              <a:rPr>
                <a:latin typeface="Helvetica Neue Thin"/>
                <a:ea typeface="Helvetica Neue Thin"/>
                <a:cs typeface="Helvetica Neue Thin"/>
                <a:sym typeface="Helvetica Neue Thin"/>
              </a:rPr>
              <a:t>[ styles here ]</a:t>
            </a:r>
          </a:p>
          <a:p>
            <a:pPr algn="l">
              <a:defRPr sz="7500">
                <a:latin typeface="Helvetica Neue Bold Condensed"/>
                <a:ea typeface="Helvetica Neue Bold Condensed"/>
                <a:cs typeface="Helvetica Neue Bold Condensed"/>
                <a:sym typeface="Helvetica Neue Bold Condensed"/>
              </a:defRPr>
            </a:pPr>
            <a:r>
              <a:t>&lt;/style&gt;</a:t>
            </a:r>
          </a:p>
        </p:txBody>
      </p:sp>
    </p:spTree>
  </p:cSld>
  <p:clrMapOvr>
    <a:masterClrMapping/>
  </p:clrMapOvr>
  <p:transition spd="slow"/>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Shape 365"/>
          <p:cNvSpPr>
            <a:spLocks noGrp="1"/>
          </p:cNvSpPr>
          <p:nvPr>
            <p:ph type="title"/>
          </p:nvPr>
        </p:nvSpPr>
        <p:spPr>
          <a:xfrm>
            <a:off x="1473200" y="3835400"/>
            <a:ext cx="21437600" cy="3429000"/>
          </a:xfrm>
          <a:prstGeom prst="rect">
            <a:avLst/>
          </a:prstGeom>
        </p:spPr>
        <p:txBody>
          <a:bodyPr/>
          <a:lstStyle/>
          <a:p>
            <a:r>
              <a:t>For external styles:</a:t>
            </a:r>
          </a:p>
        </p:txBody>
      </p:sp>
      <p:sp>
        <p:nvSpPr>
          <p:cNvPr id="366" name="Shape 366"/>
          <p:cNvSpPr/>
          <p:nvPr/>
        </p:nvSpPr>
        <p:spPr>
          <a:xfrm>
            <a:off x="1112520" y="7386479"/>
            <a:ext cx="22158961" cy="123728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7500">
                <a:latin typeface="Helvetica Neue Bold Condensed"/>
                <a:ea typeface="Helvetica Neue Bold Condensed"/>
                <a:cs typeface="Helvetica Neue Bold Condensed"/>
                <a:sym typeface="Helvetica Neue Bold Condensed"/>
              </a:defRPr>
            </a:pPr>
            <a:r>
              <a:t>&lt;link </a:t>
            </a:r>
            <a:r>
              <a:rPr>
                <a:latin typeface="Helvetica Neue Thin"/>
                <a:ea typeface="Helvetica Neue Thin"/>
                <a:cs typeface="Helvetica Neue Thin"/>
                <a:sym typeface="Helvetica Neue Thin"/>
              </a:rPr>
              <a:t>rel=“stylesheet” type=“text/css” </a:t>
            </a:r>
            <a:r>
              <a:t>href=“</a:t>
            </a:r>
            <a:r>
              <a:rPr>
                <a:solidFill>
                  <a:schemeClr val="accent3">
                    <a:satOff val="18648"/>
                    <a:lumOff val="5971"/>
                  </a:schemeClr>
                </a:solidFill>
              </a:rPr>
              <a:t>styles.css</a:t>
            </a:r>
            <a:r>
              <a:t>”&gt;</a:t>
            </a:r>
          </a:p>
        </p:txBody>
      </p:sp>
    </p:spTree>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Shape 368"/>
          <p:cNvSpPr>
            <a:spLocks noGrp="1"/>
          </p:cNvSpPr>
          <p:nvPr>
            <p:ph type="title"/>
          </p:nvPr>
        </p:nvSpPr>
        <p:spPr>
          <a:xfrm>
            <a:off x="1473200" y="3835400"/>
            <a:ext cx="21437600" cy="3429000"/>
          </a:xfrm>
          <a:prstGeom prst="rect">
            <a:avLst/>
          </a:prstGeom>
        </p:spPr>
        <p:txBody>
          <a:bodyPr/>
          <a:lstStyle/>
          <a:p>
            <a:r>
              <a:t>For external scripts:</a:t>
            </a:r>
          </a:p>
        </p:txBody>
      </p:sp>
      <p:sp>
        <p:nvSpPr>
          <p:cNvPr id="369" name="Shape 369"/>
          <p:cNvSpPr/>
          <p:nvPr/>
        </p:nvSpPr>
        <p:spPr>
          <a:xfrm>
            <a:off x="5710237" y="7389807"/>
            <a:ext cx="12963526" cy="1230632"/>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7500">
                <a:latin typeface="Helvetica Neue Bold Condensed"/>
                <a:ea typeface="Helvetica Neue Bold Condensed"/>
                <a:cs typeface="Helvetica Neue Bold Condensed"/>
                <a:sym typeface="Helvetica Neue Bold Condensed"/>
              </a:defRPr>
            </a:pPr>
            <a:r>
              <a:t>&lt;script src=“</a:t>
            </a:r>
            <a:r>
              <a:rPr>
                <a:solidFill>
                  <a:schemeClr val="accent2">
                    <a:hueOff val="-2057865"/>
                    <a:satOff val="-1362"/>
                    <a:lumOff val="13058"/>
                  </a:schemeClr>
                </a:solidFill>
              </a:rPr>
              <a:t>script.js</a:t>
            </a:r>
            <a:r>
              <a:t>”&gt;&lt;/script&gt;</a:t>
            </a:r>
          </a:p>
        </p:txBody>
      </p:sp>
    </p:spTree>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Shape 371"/>
          <p:cNvSpPr>
            <a:spLocks noGrp="1"/>
          </p:cNvSpPr>
          <p:nvPr>
            <p:ph type="title"/>
          </p:nvPr>
        </p:nvSpPr>
        <p:spPr>
          <a:xfrm>
            <a:off x="1473200" y="3835400"/>
            <a:ext cx="21437600" cy="3429000"/>
          </a:xfrm>
          <a:prstGeom prst="rect">
            <a:avLst/>
          </a:prstGeom>
        </p:spPr>
        <p:txBody>
          <a:bodyPr/>
          <a:lstStyle/>
          <a:p>
            <a:r>
              <a:t>For internal scripts:</a:t>
            </a:r>
          </a:p>
        </p:txBody>
      </p:sp>
      <p:sp>
        <p:nvSpPr>
          <p:cNvPr id="372" name="Shape 372"/>
          <p:cNvSpPr/>
          <p:nvPr/>
        </p:nvSpPr>
        <p:spPr>
          <a:xfrm>
            <a:off x="4548979" y="7053656"/>
            <a:ext cx="11928801" cy="354964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algn="l">
              <a:defRPr sz="7500">
                <a:latin typeface="Helvetica Neue Bold Condensed"/>
                <a:ea typeface="Helvetica Neue Bold Condensed"/>
                <a:cs typeface="Helvetica Neue Bold Condensed"/>
                <a:sym typeface="Helvetica Neue Bold Condensed"/>
              </a:defRPr>
            </a:pPr>
            <a:r>
              <a:t>&lt;script&gt;</a:t>
            </a:r>
          </a:p>
          <a:p>
            <a:pPr algn="l">
              <a:defRPr sz="7500">
                <a:latin typeface="Helvetica Neue Bold Condensed"/>
                <a:ea typeface="Helvetica Neue Bold Condensed"/>
                <a:cs typeface="Helvetica Neue Bold Condensed"/>
                <a:sym typeface="Helvetica Neue Bold Condensed"/>
              </a:defRPr>
            </a:pPr>
            <a:r>
              <a:t>    </a:t>
            </a:r>
            <a:r>
              <a:rPr>
                <a:latin typeface="Helvetica Neue Thin"/>
                <a:ea typeface="Helvetica Neue Thin"/>
                <a:cs typeface="Helvetica Neue Thin"/>
                <a:sym typeface="Helvetica Neue Thin"/>
              </a:rPr>
              <a:t>[ script here ]</a:t>
            </a:r>
          </a:p>
          <a:p>
            <a:pPr algn="l">
              <a:defRPr sz="7500">
                <a:latin typeface="Helvetica Neue Bold Condensed"/>
                <a:ea typeface="Helvetica Neue Bold Condensed"/>
                <a:cs typeface="Helvetica Neue Bold Condensed"/>
                <a:sym typeface="Helvetica Neue Bold Condensed"/>
              </a:defRPr>
            </a:pPr>
            <a:r>
              <a:t>&lt;/script&gt;</a:t>
            </a: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p:cNvSpPr>
          <p:nvPr>
            <p:ph type="title"/>
          </p:nvPr>
        </p:nvSpPr>
        <p:spPr>
          <a:prstGeom prst="rect">
            <a:avLst/>
          </a:prstGeom>
        </p:spPr>
        <p:txBody>
          <a:bodyPr/>
          <a:lstStyle/>
          <a:p>
            <a:pPr>
              <a:defRPr sz="6000">
                <a:solidFill>
                  <a:srgbClr val="A6AAA9"/>
                </a:solidFill>
              </a:defRPr>
            </a:pPr>
            <a:r>
              <a:t>HTML is a </a:t>
            </a:r>
            <a:r>
              <a:rPr>
                <a:solidFill>
                  <a:srgbClr val="B79111"/>
                </a:solidFill>
              </a:rPr>
              <a:t>markup</a:t>
            </a:r>
            <a:r>
              <a:t> language.</a:t>
            </a:r>
          </a:p>
          <a:p>
            <a:pPr>
              <a:defRPr>
                <a:solidFill>
                  <a:srgbClr val="DCDEE0"/>
                </a:solidFill>
              </a:defRPr>
            </a:pPr>
            <a:r>
              <a:t>HTML uses </a:t>
            </a:r>
            <a:r>
              <a:rPr>
                <a:solidFill>
                  <a:srgbClr val="BA9311"/>
                </a:solidFill>
                <a:latin typeface="Helvetica Neue Black Condensed"/>
                <a:ea typeface="Helvetica Neue Black Condensed"/>
                <a:cs typeface="Helvetica Neue Black Condensed"/>
                <a:sym typeface="Helvetica Neue Black Condensed"/>
              </a:rPr>
              <a:t>tag</a:t>
            </a:r>
            <a:r>
              <a:t>s to </a:t>
            </a:r>
            <a:r>
              <a:rPr>
                <a:solidFill>
                  <a:srgbClr val="FFFFFF"/>
                </a:solidFill>
                <a:latin typeface="Helvetica Neue Black Condensed"/>
                <a:ea typeface="Helvetica Neue Black Condensed"/>
                <a:cs typeface="Helvetica Neue Black Condensed"/>
                <a:sym typeface="Helvetica Neue Black Condensed"/>
              </a:rPr>
              <a:t>markup</a:t>
            </a:r>
            <a:r>
              <a:t> </a:t>
            </a:r>
            <a:r>
              <a:rPr>
                <a:solidFill>
                  <a:srgbClr val="F9FB00"/>
                </a:solidFill>
                <a:latin typeface="Helvetica Neue Black Condensed"/>
                <a:ea typeface="Helvetica Neue Black Condensed"/>
                <a:cs typeface="Helvetica Neue Black Condensed"/>
                <a:sym typeface="Helvetica Neue Black Condensed"/>
              </a:rPr>
              <a:t>element</a:t>
            </a:r>
            <a:r>
              <a:t>s.</a:t>
            </a:r>
          </a:p>
        </p:txBody>
      </p:sp>
      <p:sp>
        <p:nvSpPr>
          <p:cNvPr id="2" name="TextBox 1">
            <a:extLst>
              <a:ext uri="{FF2B5EF4-FFF2-40B4-BE49-F238E27FC236}">
                <a16:creationId xmlns:a16="http://schemas.microsoft.com/office/drawing/2014/main" id="{2F0B1F15-D1CF-4237-8F6C-2632FD5D721E}"/>
              </a:ext>
            </a:extLst>
          </p:cNvPr>
          <p:cNvSpPr txBox="1"/>
          <p:nvPr/>
        </p:nvSpPr>
        <p:spPr>
          <a:xfrm>
            <a:off x="1473200" y="8504952"/>
            <a:ext cx="20034250" cy="18876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a:solidFill>
                  <a:srgbClr val="FFC000"/>
                </a:solidFill>
              </a:rPr>
              <a:t>Tags</a:t>
            </a:r>
            <a:r>
              <a:rPr lang="en-US"/>
              <a:t> are hidden keywords within a web page that define how  your web browser must format and display the content</a:t>
            </a:r>
          </a:p>
        </p:txBody>
      </p:sp>
    </p:spTree>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Shape 374"/>
          <p:cNvSpPr>
            <a:spLocks noGrp="1"/>
          </p:cNvSpPr>
          <p:nvPr>
            <p:ph type="title"/>
          </p:nvPr>
        </p:nvSpPr>
        <p:spPr>
          <a:prstGeom prst="rect">
            <a:avLst/>
          </a:prstGeom>
        </p:spPr>
        <p:txBody>
          <a:bodyPr/>
          <a:lstStyle/>
          <a:p>
            <a:pPr>
              <a:defRPr sz="7100"/>
            </a:pPr>
            <a:r>
              <a:t>We always want to load Javascript last (at the bottom). </a:t>
            </a:r>
          </a:p>
          <a:p>
            <a:pPr>
              <a:defRPr sz="7100"/>
            </a:pPr>
            <a:r>
              <a:t>This allows images and other assets to load faster.</a:t>
            </a:r>
          </a:p>
        </p:txBody>
      </p:sp>
    </p:spTree>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Shape 376"/>
          <p:cNvSpPr>
            <a:spLocks noGrp="1"/>
          </p:cNvSpPr>
          <p:nvPr>
            <p:ph type="ctrTitle"/>
          </p:nvPr>
        </p:nvSpPr>
        <p:spPr>
          <a:prstGeom prst="rect">
            <a:avLst/>
          </a:prstGeom>
        </p:spPr>
        <p:txBody>
          <a:bodyPr/>
          <a:lstStyle/>
          <a:p>
            <a:r>
              <a:t>Getting user input</a:t>
            </a:r>
          </a:p>
        </p:txBody>
      </p:sp>
    </p:spTree>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Shape 379"/>
          <p:cNvSpPr>
            <a:spLocks noGrp="1"/>
          </p:cNvSpPr>
          <p:nvPr>
            <p:ph type="title"/>
          </p:nvPr>
        </p:nvSpPr>
        <p:spPr>
          <a:xfrm>
            <a:off x="1701800" y="1638300"/>
            <a:ext cx="21437600" cy="3429000"/>
          </a:xfrm>
          <a:prstGeom prst="rect">
            <a:avLst/>
          </a:prstGeom>
        </p:spPr>
        <p:txBody>
          <a:bodyPr/>
          <a:lstStyle/>
          <a:p>
            <a:r>
              <a:t>The major tags of HTML forms</a:t>
            </a:r>
          </a:p>
        </p:txBody>
      </p:sp>
      <p:sp>
        <p:nvSpPr>
          <p:cNvPr id="380" name="Shape 380"/>
          <p:cNvSpPr>
            <a:spLocks noGrp="1"/>
          </p:cNvSpPr>
          <p:nvPr>
            <p:ph type="body" sz="half" idx="1"/>
          </p:nvPr>
        </p:nvSpPr>
        <p:spPr>
          <a:xfrm>
            <a:off x="3410492" y="4458368"/>
            <a:ext cx="17563016" cy="6932864"/>
          </a:xfrm>
          <a:prstGeom prst="rect">
            <a:avLst/>
          </a:prstGeom>
        </p:spPr>
        <p:txBody>
          <a:bodyPr/>
          <a:lstStyle/>
          <a:p>
            <a:pPr marL="0" indent="0" algn="ctr" defTabSz="698301">
              <a:spcBef>
                <a:spcPts val="3500"/>
              </a:spcBef>
              <a:buSzTx/>
              <a:buNone/>
              <a:defRPr sz="10000" b="1">
                <a:latin typeface="Helvetica Neue"/>
                <a:ea typeface="Helvetica Neue"/>
                <a:cs typeface="Helvetica Neue"/>
                <a:sym typeface="Helvetica Neue"/>
              </a:defRPr>
            </a:pPr>
            <a:r>
              <a:t>form  </a:t>
            </a:r>
            <a:r>
              <a:rPr b="0" i="1">
                <a:solidFill>
                  <a:srgbClr val="A6AAA9"/>
                </a:solidFill>
                <a:latin typeface="+mn-lt"/>
                <a:ea typeface="+mn-ea"/>
                <a:cs typeface="+mn-cs"/>
                <a:sym typeface="Helvetica Neue Light"/>
              </a:rPr>
              <a:t>&amp;</a:t>
            </a:r>
            <a:r>
              <a:t>  input</a:t>
            </a:r>
          </a:p>
        </p:txBody>
      </p:sp>
    </p:spTree>
  </p:cSld>
  <p:clrMapOvr>
    <a:masterClrMapping/>
  </p:clrMapOvr>
  <p:transition spd="slow"/>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p:cNvSpPr>
          <p:nvPr>
            <p:ph type="title"/>
          </p:nvPr>
        </p:nvSpPr>
        <p:spPr>
          <a:xfrm>
            <a:off x="1701800" y="1638300"/>
            <a:ext cx="21437600" cy="3429000"/>
          </a:xfrm>
          <a:prstGeom prst="rect">
            <a:avLst/>
          </a:prstGeom>
        </p:spPr>
        <p:txBody>
          <a:bodyPr/>
          <a:lstStyle/>
          <a:p>
            <a:r>
              <a:t>Let’s make a form</a:t>
            </a:r>
          </a:p>
        </p:txBody>
      </p:sp>
      <p:pic>
        <p:nvPicPr>
          <p:cNvPr id="383" name="Screen Shot 2016-05-09 at 5.00.16 PM.png"/>
          <p:cNvPicPr>
            <a:picLocks noChangeAspect="1"/>
          </p:cNvPicPr>
          <p:nvPr/>
        </p:nvPicPr>
        <p:blipFill>
          <a:blip r:embed="rId2"/>
          <a:stretch>
            <a:fillRect/>
          </a:stretch>
        </p:blipFill>
        <p:spPr>
          <a:xfrm>
            <a:off x="4982248" y="4927888"/>
            <a:ext cx="14876704" cy="3860224"/>
          </a:xfrm>
          <a:prstGeom prst="rect">
            <a:avLst/>
          </a:prstGeom>
          <a:ln w="12700">
            <a:miter lim="400000"/>
          </a:ln>
        </p:spPr>
      </p:pic>
    </p:spTree>
  </p:cSld>
  <p:clrMapOvr>
    <a:masterClrMapping/>
  </p:clrMapOvr>
  <p:transition spd="slow"/>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Shape 385"/>
          <p:cNvSpPr>
            <a:spLocks noGrp="1"/>
          </p:cNvSpPr>
          <p:nvPr>
            <p:ph type="title"/>
          </p:nvPr>
        </p:nvSpPr>
        <p:spPr>
          <a:xfrm>
            <a:off x="15864757" y="355600"/>
            <a:ext cx="7867948" cy="1897303"/>
          </a:xfrm>
          <a:prstGeom prst="rect">
            <a:avLst/>
          </a:prstGeom>
        </p:spPr>
        <p:txBody>
          <a:bodyPr>
            <a:normAutofit fontScale="90000"/>
          </a:bodyPr>
          <a:lstStyle>
            <a:lvl1pPr defTabSz="796885">
              <a:defRPr>
                <a:solidFill>
                  <a:srgbClr val="DCDEE0"/>
                </a:solidFill>
                <a:latin typeface="Adobe Naskh"/>
                <a:ea typeface="Adobe Naskh"/>
                <a:cs typeface="Adobe Naskh"/>
                <a:sym typeface="Adobe Naskh"/>
              </a:defRPr>
            </a:lvl1pPr>
          </a:lstStyle>
          <a:p>
            <a:r>
              <a:t>Setting up our form</a:t>
            </a:r>
          </a:p>
        </p:txBody>
      </p:sp>
      <p:sp>
        <p:nvSpPr>
          <p:cNvPr id="386" name="Shape 386"/>
          <p:cNvSpPr>
            <a:spLocks noGrp="1"/>
          </p:cNvSpPr>
          <p:nvPr>
            <p:ph type="body" idx="1"/>
          </p:nvPr>
        </p:nvSpPr>
        <p:spPr>
          <a:xfrm>
            <a:off x="1473200" y="1401415"/>
            <a:ext cx="21437600" cy="10913170"/>
          </a:xfrm>
          <a:prstGeom prst="rect">
            <a:avLst/>
          </a:prstGeom>
        </p:spPr>
        <p:txBody>
          <a:bodyPr/>
          <a:lstStyle/>
          <a:p>
            <a:pPr marL="0" indent="0" defTabSz="621488">
              <a:spcBef>
                <a:spcPts val="3100"/>
              </a:spcBef>
              <a:buSzTx/>
              <a:buNone/>
              <a:defRPr sz="5340">
                <a:solidFill>
                  <a:schemeClr val="accent4">
                    <a:hueOff val="384618"/>
                    <a:satOff val="3869"/>
                    <a:lumOff val="5802"/>
                  </a:schemeClr>
                </a:solidFill>
                <a:effectLst>
                  <a:outerShdw blurRad="45212" dist="33909" dir="5400000" rotWithShape="0">
                    <a:srgbClr val="000000"/>
                  </a:outerShdw>
                </a:effectLst>
              </a:defRPr>
            </a:pPr>
            <a:r>
              <a:t>&lt;form action="</a:t>
            </a:r>
            <a:r>
              <a:rPr lang="en-US"/>
              <a:t>helloMates.html</a:t>
            </a:r>
            <a:r>
              <a:t>"&gt;</a:t>
            </a:r>
          </a:p>
          <a:p>
            <a:pPr marL="0" indent="0" defTabSz="621488">
              <a:spcBef>
                <a:spcPts val="3100"/>
              </a:spcBef>
              <a:buSzTx/>
              <a:buNone/>
              <a:defRPr sz="5340">
                <a:solidFill>
                  <a:schemeClr val="accent5">
                    <a:hueOff val="-444211"/>
                    <a:satOff val="-14915"/>
                    <a:lumOff val="22857"/>
                  </a:schemeClr>
                </a:solidFill>
                <a:effectLst>
                  <a:outerShdw blurRad="45212" dist="33909" dir="5400000" rotWithShape="0">
                    <a:srgbClr val="000000"/>
                  </a:outerShdw>
                </a:effectLst>
              </a:defRPr>
            </a:pPr>
            <a:r>
              <a:t>  &lt;</a:t>
            </a:r>
            <a:r>
              <a:rPr err="1"/>
              <a:t>fieldset</a:t>
            </a:r>
            <a:r>
              <a:t>&gt;</a:t>
            </a:r>
          </a:p>
          <a:p>
            <a:pPr marL="0" indent="0" defTabSz="621488">
              <a:spcBef>
                <a:spcPts val="3100"/>
              </a:spcBef>
              <a:buSzTx/>
              <a:buNone/>
              <a:defRPr sz="5340">
                <a:solidFill>
                  <a:srgbClr val="CA79FF"/>
                </a:solidFill>
                <a:effectLst>
                  <a:outerShdw blurRad="45212" dist="33909" dir="5400000" rotWithShape="0">
                    <a:srgbClr val="000000"/>
                  </a:outerShdw>
                </a:effectLst>
              </a:defRPr>
            </a:pPr>
            <a:r>
              <a:t>    &lt;legend&gt;Please enter your information:&lt;/legend&gt;</a:t>
            </a:r>
          </a:p>
          <a:p>
            <a:pPr marL="0" indent="0" defTabSz="621488">
              <a:spcBef>
                <a:spcPts val="3100"/>
              </a:spcBef>
              <a:buSzTx/>
              <a:buNone/>
              <a:defRPr sz="5340">
                <a:solidFill>
                  <a:schemeClr val="accent3">
                    <a:satOff val="18648"/>
                    <a:lumOff val="5971"/>
                  </a:schemeClr>
                </a:solidFill>
                <a:effectLst>
                  <a:outerShdw blurRad="45212" dist="33909" dir="5400000" rotWithShape="0">
                    <a:srgbClr val="000000"/>
                  </a:outerShdw>
                </a:effectLst>
              </a:defRPr>
            </a:pPr>
            <a:r>
              <a:t>    First name: </a:t>
            </a:r>
            <a:r>
              <a:rPr>
                <a:solidFill>
                  <a:srgbClr val="FFFFFF"/>
                </a:solidFill>
              </a:rPr>
              <a:t>&lt;input type="text" name="</a:t>
            </a:r>
            <a:r>
              <a:rPr err="1">
                <a:solidFill>
                  <a:srgbClr val="FFFFFF"/>
                </a:solidFill>
              </a:rPr>
              <a:t>firstName</a:t>
            </a:r>
            <a:r>
              <a:rPr>
                <a:solidFill>
                  <a:srgbClr val="FFFFFF"/>
                </a:solidFill>
              </a:rPr>
              <a:t>" value="Davey"&gt;</a:t>
            </a:r>
            <a:r>
              <a:t>&lt;</a:t>
            </a:r>
            <a:r>
              <a:rPr err="1"/>
              <a:t>br</a:t>
            </a:r>
            <a:r>
              <a:t>&gt;</a:t>
            </a:r>
          </a:p>
          <a:p>
            <a:pPr marL="0" indent="0" defTabSz="621488">
              <a:spcBef>
                <a:spcPts val="3100"/>
              </a:spcBef>
              <a:buSzTx/>
              <a:buNone/>
              <a:defRPr sz="5340">
                <a:solidFill>
                  <a:schemeClr val="accent3">
                    <a:satOff val="18648"/>
                    <a:lumOff val="5971"/>
                  </a:schemeClr>
                </a:solidFill>
                <a:effectLst>
                  <a:outerShdw blurRad="45212" dist="33909" dir="5400000" rotWithShape="0">
                    <a:srgbClr val="000000"/>
                  </a:outerShdw>
                </a:effectLst>
              </a:defRPr>
            </a:pPr>
            <a:r>
              <a:t>    Last name: </a:t>
            </a:r>
            <a:r>
              <a:rPr>
                <a:solidFill>
                  <a:srgbClr val="FFFFFF"/>
                </a:solidFill>
              </a:rPr>
              <a:t>&lt;input type="text" name="</a:t>
            </a:r>
            <a:r>
              <a:rPr err="1">
                <a:solidFill>
                  <a:srgbClr val="FFFFFF"/>
                </a:solidFill>
              </a:rPr>
              <a:t>lastName</a:t>
            </a:r>
            <a:r>
              <a:rPr>
                <a:solidFill>
                  <a:srgbClr val="FFFFFF"/>
                </a:solidFill>
              </a:rPr>
              <a:t>" value="Jones"&gt;</a:t>
            </a:r>
            <a:r>
              <a:t>&lt;</a:t>
            </a:r>
            <a:r>
              <a:rPr err="1"/>
              <a:t>br</a:t>
            </a:r>
            <a:r>
              <a:t>&gt;</a:t>
            </a:r>
          </a:p>
          <a:p>
            <a:pPr marL="0" indent="0" defTabSz="621488">
              <a:spcBef>
                <a:spcPts val="3100"/>
              </a:spcBef>
              <a:buSzTx/>
              <a:buNone/>
              <a:defRPr sz="5340">
                <a:solidFill>
                  <a:schemeClr val="accent3">
                    <a:satOff val="18648"/>
                    <a:lumOff val="5971"/>
                  </a:schemeClr>
                </a:solidFill>
                <a:effectLst>
                  <a:outerShdw blurRad="45212" dist="33909" dir="5400000" rotWithShape="0">
                    <a:srgbClr val="000000"/>
                  </a:outerShdw>
                </a:effectLst>
              </a:defRPr>
            </a:pPr>
            <a:r>
              <a:t>    &lt;</a:t>
            </a:r>
            <a:r>
              <a:rPr err="1"/>
              <a:t>br</a:t>
            </a:r>
            <a:r>
              <a:t>&gt;</a:t>
            </a:r>
          </a:p>
          <a:p>
            <a:pPr marL="0" indent="0" defTabSz="621488">
              <a:spcBef>
                <a:spcPts val="3100"/>
              </a:spcBef>
              <a:buSzTx/>
              <a:buNone/>
              <a:defRPr sz="5340">
                <a:solidFill>
                  <a:schemeClr val="accent3">
                    <a:satOff val="18648"/>
                    <a:lumOff val="5971"/>
                  </a:schemeClr>
                </a:solidFill>
                <a:effectLst>
                  <a:outerShdw blurRad="45212" dist="33909" dir="5400000" rotWithShape="0">
                    <a:srgbClr val="000000"/>
                  </a:outerShdw>
                </a:effectLst>
              </a:defRPr>
            </a:pPr>
            <a:r>
              <a:t>  </a:t>
            </a:r>
            <a:r>
              <a:rPr>
                <a:solidFill>
                  <a:srgbClr val="FFFFFF"/>
                </a:solidFill>
              </a:rPr>
              <a:t>  &lt;input type="submit" value="Submit"&gt;</a:t>
            </a:r>
          </a:p>
          <a:p>
            <a:pPr marL="0" indent="0" defTabSz="621488">
              <a:spcBef>
                <a:spcPts val="3100"/>
              </a:spcBef>
              <a:buSzTx/>
              <a:buNone/>
              <a:defRPr sz="5340">
                <a:solidFill>
                  <a:schemeClr val="accent5">
                    <a:hueOff val="-444211"/>
                    <a:satOff val="-14915"/>
                    <a:lumOff val="22857"/>
                  </a:schemeClr>
                </a:solidFill>
                <a:effectLst>
                  <a:outerShdw blurRad="45212" dist="33909" dir="5400000" rotWithShape="0">
                    <a:srgbClr val="000000"/>
                  </a:outerShdw>
                </a:effectLst>
              </a:defRPr>
            </a:pPr>
            <a:r>
              <a:t>  &lt;/</a:t>
            </a:r>
            <a:r>
              <a:rPr err="1"/>
              <a:t>fieldset</a:t>
            </a:r>
            <a:r>
              <a:t>&gt;</a:t>
            </a:r>
          </a:p>
          <a:p>
            <a:pPr marL="0" indent="0" defTabSz="621488">
              <a:spcBef>
                <a:spcPts val="3100"/>
              </a:spcBef>
              <a:buSzTx/>
              <a:buNone/>
              <a:defRPr sz="5340">
                <a:solidFill>
                  <a:schemeClr val="accent4">
                    <a:hueOff val="384618"/>
                    <a:satOff val="3869"/>
                    <a:lumOff val="5802"/>
                  </a:schemeClr>
                </a:solidFill>
                <a:effectLst>
                  <a:outerShdw blurRad="45212" dist="33909" dir="5400000" rotWithShape="0">
                    <a:srgbClr val="000000"/>
                  </a:outerShdw>
                </a:effectLst>
              </a:defRPr>
            </a:pPr>
            <a:r>
              <a:t>&lt;/form&gt;</a:t>
            </a:r>
          </a:p>
        </p:txBody>
      </p:sp>
    </p:spTree>
  </p:cSld>
  <p:clrMapOvr>
    <a:masterClrMapping/>
  </p:clrMapOvr>
  <p:transition spd="slow"/>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Shape 388"/>
          <p:cNvSpPr>
            <a:spLocks noGrp="1"/>
          </p:cNvSpPr>
          <p:nvPr>
            <p:ph type="title"/>
          </p:nvPr>
        </p:nvSpPr>
        <p:spPr>
          <a:xfrm>
            <a:off x="1701800" y="1638300"/>
            <a:ext cx="21437600" cy="3429000"/>
          </a:xfrm>
          <a:prstGeom prst="rect">
            <a:avLst/>
          </a:prstGeom>
        </p:spPr>
        <p:txBody>
          <a:bodyPr/>
          <a:lstStyle/>
          <a:p>
            <a:r>
              <a:t>The form</a:t>
            </a:r>
          </a:p>
        </p:txBody>
      </p:sp>
      <p:pic>
        <p:nvPicPr>
          <p:cNvPr id="389" name="Screen Shot 2016-05-09 at 5.00.16 PM.png"/>
          <p:cNvPicPr>
            <a:picLocks noChangeAspect="1"/>
          </p:cNvPicPr>
          <p:nvPr/>
        </p:nvPicPr>
        <p:blipFill>
          <a:blip r:embed="rId2"/>
          <a:stretch>
            <a:fillRect/>
          </a:stretch>
        </p:blipFill>
        <p:spPr>
          <a:xfrm>
            <a:off x="4982248" y="4927888"/>
            <a:ext cx="14876704" cy="3860224"/>
          </a:xfrm>
          <a:prstGeom prst="rect">
            <a:avLst/>
          </a:prstGeom>
          <a:ln w="12700">
            <a:miter lim="400000"/>
          </a:ln>
        </p:spPr>
      </p:pic>
    </p:spTree>
  </p:cSld>
  <p:clrMapOvr>
    <a:masterClrMapping/>
  </p:clrMapOvr>
  <p:transition spd="slow"/>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Shape 391"/>
          <p:cNvSpPr>
            <a:spLocks noGrp="1"/>
          </p:cNvSpPr>
          <p:nvPr>
            <p:ph type="title"/>
          </p:nvPr>
        </p:nvSpPr>
        <p:spPr>
          <a:prstGeom prst="rect">
            <a:avLst/>
          </a:prstGeom>
        </p:spPr>
        <p:txBody>
          <a:bodyPr/>
          <a:lstStyle>
            <a:lvl1pPr>
              <a:defRPr>
                <a:solidFill>
                  <a:schemeClr val="accent3">
                    <a:satOff val="18648"/>
                    <a:lumOff val="5971"/>
                  </a:schemeClr>
                </a:solidFill>
                <a:latin typeface="Helvetica Neue Bold Condensed"/>
                <a:ea typeface="Helvetica Neue Bold Condensed"/>
                <a:cs typeface="Helvetica Neue Bold Condensed"/>
                <a:sym typeface="Helvetica Neue Bold Condensed"/>
              </a:defRPr>
            </a:lvl1pPr>
          </a:lstStyle>
          <a:p>
            <a:r>
              <a:t>Quick Exercise </a:t>
            </a:r>
          </a:p>
        </p:txBody>
      </p:sp>
      <p:sp>
        <p:nvSpPr>
          <p:cNvPr id="392" name="Shape 392"/>
          <p:cNvSpPr>
            <a:spLocks noGrp="1"/>
          </p:cNvSpPr>
          <p:nvPr>
            <p:ph type="body" sz="half" idx="1"/>
          </p:nvPr>
        </p:nvSpPr>
        <p:spPr>
          <a:xfrm>
            <a:off x="1473200" y="4242990"/>
            <a:ext cx="21437600" cy="5230020"/>
          </a:xfrm>
          <a:prstGeom prst="rect">
            <a:avLst/>
          </a:prstGeom>
        </p:spPr>
        <p:txBody>
          <a:bodyPr/>
          <a:lstStyle/>
          <a:p>
            <a:pPr>
              <a:buBlip>
                <a:blip r:embed="rId2"/>
              </a:buBlip>
            </a:pPr>
            <a:r>
              <a:t>Build a simple web page with a form. </a:t>
            </a:r>
          </a:p>
          <a:p>
            <a:r>
              <a:t>Set the action=“</a:t>
            </a:r>
            <a:r>
              <a:rPr lang="en-US"/>
              <a:t>helloMates.html</a:t>
            </a:r>
            <a:r>
              <a:t>”</a:t>
            </a:r>
          </a:p>
          <a:p>
            <a:pPr>
              <a:buBlip>
                <a:blip r:embed="rId2"/>
              </a:buBlip>
            </a:pPr>
            <a:r>
              <a:t>Use three types of input, PLUS a submit and reset button</a:t>
            </a:r>
          </a:p>
        </p:txBody>
      </p:sp>
      <p:sp>
        <p:nvSpPr>
          <p:cNvPr id="393" name="Shape 393"/>
          <p:cNvSpPr/>
          <p:nvPr/>
        </p:nvSpPr>
        <p:spPr>
          <a:xfrm>
            <a:off x="5102415" y="10407649"/>
            <a:ext cx="14636370" cy="174467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5000" i="1">
                <a:solidFill>
                  <a:srgbClr val="AB7FFF"/>
                </a:solidFill>
              </a:defRPr>
            </a:pPr>
            <a:r>
              <a:t>Check out more form tags and attributes at</a:t>
            </a:r>
          </a:p>
          <a:p>
            <a:pPr>
              <a:defRPr>
                <a:solidFill>
                  <a:srgbClr val="F9FB00"/>
                </a:solidFill>
                <a:latin typeface="Helvetica Neue Bold Condensed"/>
                <a:ea typeface="Helvetica Neue Bold Condensed"/>
                <a:cs typeface="Helvetica Neue Bold Condensed"/>
                <a:sym typeface="Helvetica Neue Bold Condensed"/>
              </a:defRPr>
            </a:pPr>
            <a:r>
              <a:t>http://www.w3schools.com/html/html_forms.asp</a:t>
            </a:r>
          </a:p>
        </p:txBody>
      </p:sp>
    </p:spTree>
  </p:cSld>
  <p:clrMapOvr>
    <a:masterClrMapping/>
  </p:clrMapOvr>
  <p:transition spd="slow"/>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Shape 395"/>
          <p:cNvSpPr>
            <a:spLocks noGrp="1"/>
          </p:cNvSpPr>
          <p:nvPr>
            <p:ph type="title"/>
          </p:nvPr>
        </p:nvSpPr>
        <p:spPr>
          <a:prstGeom prst="rect">
            <a:avLst/>
          </a:prstGeom>
        </p:spPr>
        <p:txBody>
          <a:bodyPr/>
          <a:lstStyle>
            <a:lvl1pPr>
              <a:defRPr>
                <a:latin typeface="Helvetica Neue Bold Condensed"/>
                <a:ea typeface="Helvetica Neue Bold Condensed"/>
                <a:cs typeface="Helvetica Neue Bold Condensed"/>
                <a:sym typeface="Helvetica Neue Bold Condensed"/>
              </a:defRPr>
            </a:lvl1pPr>
          </a:lstStyle>
          <a:p>
            <a:r>
              <a:t>HTML Basics</a:t>
            </a:r>
          </a:p>
        </p:txBody>
      </p:sp>
      <p:sp>
        <p:nvSpPr>
          <p:cNvPr id="396" name="Shape 396"/>
          <p:cNvSpPr>
            <a:spLocks noGrp="1"/>
          </p:cNvSpPr>
          <p:nvPr>
            <p:ph type="body" sz="half" idx="1"/>
          </p:nvPr>
        </p:nvSpPr>
        <p:spPr>
          <a:xfrm>
            <a:off x="1486929" y="3353568"/>
            <a:ext cx="10187712" cy="8546636"/>
          </a:xfrm>
          <a:prstGeom prst="rect">
            <a:avLst/>
          </a:prstGeom>
        </p:spPr>
        <p:txBody>
          <a:bodyPr anchor="t">
            <a:normAutofit lnSpcReduction="10000"/>
          </a:bodyPr>
          <a:lstStyle/>
          <a:p>
            <a:pPr marL="622300" indent="-622300" defTabSz="448055">
              <a:lnSpc>
                <a:spcPct val="150000"/>
              </a:lnSpc>
              <a:spcBef>
                <a:spcPts val="0"/>
              </a:spcBef>
              <a:buSzPct val="75000"/>
              <a:buChar char="•"/>
              <a:defRPr sz="4900">
                <a:solidFill>
                  <a:srgbClr val="A6AAA9"/>
                </a:solidFill>
                <a:effectLst/>
                <a:uFill>
                  <a:solidFill>
                    <a:srgbClr val="000000"/>
                  </a:solidFill>
                </a:uFill>
              </a:defRPr>
            </a:pPr>
            <a:r>
              <a:t>Tags</a:t>
            </a:r>
          </a:p>
          <a:p>
            <a:pPr marL="622300" indent="-622300" defTabSz="448055">
              <a:lnSpc>
                <a:spcPct val="150000"/>
              </a:lnSpc>
              <a:spcBef>
                <a:spcPts val="0"/>
              </a:spcBef>
              <a:buSzPct val="75000"/>
              <a:buChar char="•"/>
              <a:defRPr sz="4900">
                <a:solidFill>
                  <a:srgbClr val="A6AAA9"/>
                </a:solidFill>
                <a:effectLst/>
                <a:uFill>
                  <a:solidFill>
                    <a:srgbClr val="000000"/>
                  </a:solidFill>
                </a:uFill>
              </a:defRPr>
            </a:pPr>
            <a:r>
              <a:t>Attributes	</a:t>
            </a:r>
          </a:p>
          <a:p>
            <a:pPr marL="622300" indent="-622300" defTabSz="448055">
              <a:lnSpc>
                <a:spcPct val="150000"/>
              </a:lnSpc>
              <a:spcBef>
                <a:spcPts val="0"/>
              </a:spcBef>
              <a:buSzPct val="75000"/>
              <a:buChar char="•"/>
              <a:defRPr sz="4900">
                <a:solidFill>
                  <a:srgbClr val="A6AAA9"/>
                </a:solidFill>
                <a:effectLst/>
                <a:uFill>
                  <a:solidFill>
                    <a:srgbClr val="000000"/>
                  </a:solidFill>
                </a:uFill>
              </a:defRPr>
            </a:pPr>
            <a:r>
              <a:t>Links and page anchors</a:t>
            </a:r>
          </a:p>
          <a:p>
            <a:pPr marL="622300" indent="-622300" defTabSz="448055">
              <a:lnSpc>
                <a:spcPct val="150000"/>
              </a:lnSpc>
              <a:spcBef>
                <a:spcPts val="0"/>
              </a:spcBef>
              <a:buSzPct val="75000"/>
              <a:buChar char="•"/>
              <a:defRPr sz="4900">
                <a:solidFill>
                  <a:srgbClr val="A6AAA9"/>
                </a:solidFill>
                <a:effectLst/>
                <a:uFill>
                  <a:solidFill>
                    <a:srgbClr val="000000"/>
                  </a:solidFill>
                </a:uFill>
              </a:defRPr>
            </a:pPr>
            <a:r>
              <a:t>How to incorporate CSS and JS</a:t>
            </a:r>
          </a:p>
          <a:p>
            <a:pPr marL="622300" indent="-622300" defTabSz="448055">
              <a:lnSpc>
                <a:spcPct val="150000"/>
              </a:lnSpc>
              <a:spcBef>
                <a:spcPts val="0"/>
              </a:spcBef>
              <a:buSzPct val="75000"/>
              <a:buChar char="•"/>
              <a:defRPr sz="4900">
                <a:solidFill>
                  <a:srgbClr val="A6AAA9"/>
                </a:solidFill>
                <a:effectLst/>
                <a:uFill>
                  <a:solidFill>
                    <a:srgbClr val="000000"/>
                  </a:solidFill>
                </a:uFill>
              </a:defRPr>
            </a:pPr>
            <a:r>
              <a:t>Forms and input</a:t>
            </a:r>
          </a:p>
          <a:p>
            <a:pPr marL="622300" indent="-622300" defTabSz="448055">
              <a:lnSpc>
                <a:spcPct val="150000"/>
              </a:lnSpc>
              <a:spcBef>
                <a:spcPts val="0"/>
              </a:spcBef>
              <a:buSzPct val="75000"/>
              <a:buChar char="•"/>
              <a:defRPr sz="4900">
                <a:solidFill>
                  <a:srgbClr val="F9FB00"/>
                </a:solidFill>
                <a:effectLst/>
                <a:uFill>
                  <a:solidFill>
                    <a:srgbClr val="000000"/>
                  </a:solidFill>
                </a:uFill>
              </a:defRPr>
            </a:pPr>
            <a:r>
              <a:t>HTML 5 semantic layout elements</a:t>
            </a:r>
          </a:p>
          <a:p>
            <a:pPr marL="622300" indent="-622300" defTabSz="448055">
              <a:lnSpc>
                <a:spcPct val="150000"/>
              </a:lnSpc>
              <a:spcBef>
                <a:spcPts val="0"/>
              </a:spcBef>
              <a:buSzPct val="75000"/>
              <a:buChar char="•"/>
              <a:defRPr sz="4900">
                <a:effectLst/>
                <a:uFill>
                  <a:solidFill>
                    <a:srgbClr val="000000"/>
                  </a:solidFill>
                </a:uFill>
              </a:defRPr>
            </a:pPr>
            <a:r>
              <a:t>Block-level vs inline</a:t>
            </a:r>
          </a:p>
          <a:p>
            <a:pPr marL="622300" indent="-622300" defTabSz="448055">
              <a:lnSpc>
                <a:spcPct val="150000"/>
              </a:lnSpc>
              <a:spcBef>
                <a:spcPts val="0"/>
              </a:spcBef>
              <a:buSzPct val="75000"/>
              <a:buChar char="•"/>
              <a:defRPr sz="4900">
                <a:effectLst/>
                <a:uFill>
                  <a:solidFill>
                    <a:srgbClr val="000000"/>
                  </a:solidFill>
                </a:uFill>
              </a:defRPr>
            </a:pPr>
            <a:r>
              <a:t>The box model</a:t>
            </a:r>
          </a:p>
        </p:txBody>
      </p:sp>
      <p:sp>
        <p:nvSpPr>
          <p:cNvPr id="397" name="Shape 397"/>
          <p:cNvSpPr/>
          <p:nvPr/>
        </p:nvSpPr>
        <p:spPr>
          <a:xfrm>
            <a:off x="12700779" y="3353568"/>
            <a:ext cx="10187713" cy="8546636"/>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a:bodyPr>
          <a:lstStyle/>
          <a:p>
            <a:pPr marL="635000" indent="-635000" algn="l" defTabSz="457200">
              <a:lnSpc>
                <a:spcPct val="150000"/>
              </a:lnSpc>
              <a:buSzPct val="75000"/>
              <a:buChar char="•"/>
              <a:defRPr sz="5000">
                <a:effectLst/>
                <a:uFill>
                  <a:solidFill>
                    <a:srgbClr val="000000"/>
                  </a:solidFill>
                </a:uFill>
              </a:defRPr>
            </a:pPr>
            <a:r>
              <a:t>Comments</a:t>
            </a:r>
          </a:p>
          <a:p>
            <a:pPr marL="635000" indent="-635000" algn="l" defTabSz="457200">
              <a:lnSpc>
                <a:spcPct val="150000"/>
              </a:lnSpc>
              <a:buSzPct val="75000"/>
              <a:buChar char="•"/>
              <a:defRPr sz="5000">
                <a:effectLst/>
                <a:uFill>
                  <a:solidFill>
                    <a:srgbClr val="000000"/>
                  </a:solidFill>
                </a:uFill>
              </a:defRPr>
            </a:pPr>
            <a:r>
              <a:t>Best practices</a:t>
            </a:r>
          </a:p>
        </p:txBody>
      </p:sp>
    </p:spTree>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Shape 399"/>
          <p:cNvSpPr>
            <a:spLocks noGrp="1"/>
          </p:cNvSpPr>
          <p:nvPr>
            <p:ph type="title"/>
          </p:nvPr>
        </p:nvSpPr>
        <p:spPr>
          <a:prstGeom prst="rect">
            <a:avLst/>
          </a:prstGeom>
        </p:spPr>
        <p:txBody>
          <a:bodyPr/>
          <a:lstStyle/>
          <a:p>
            <a:pPr defTabSz="751205">
              <a:defRPr sz="9100">
                <a:effectLst>
                  <a:outerShdw blurRad="46228" dist="34671" dir="5400000" rotWithShape="0">
                    <a:srgbClr val="000000"/>
                  </a:outerShdw>
                </a:effectLst>
              </a:defRPr>
            </a:pPr>
            <a:r>
              <a:t>Semantic elements</a:t>
            </a:r>
          </a:p>
          <a:p>
            <a:pPr defTabSz="751205">
              <a:defRPr sz="9100">
                <a:effectLst>
                  <a:outerShdw blurRad="46228" dist="34671" dir="5400000" rotWithShape="0">
                    <a:srgbClr val="000000"/>
                  </a:outerShdw>
                </a:effectLst>
              </a:defRPr>
            </a:pPr>
            <a:r>
              <a:t>are what they sound like</a:t>
            </a:r>
          </a:p>
        </p:txBody>
      </p:sp>
      <p:sp>
        <p:nvSpPr>
          <p:cNvPr id="400" name="Shape 400"/>
          <p:cNvSpPr>
            <a:spLocks noGrp="1"/>
          </p:cNvSpPr>
          <p:nvPr>
            <p:ph type="body" sz="quarter" idx="1"/>
          </p:nvPr>
        </p:nvSpPr>
        <p:spPr>
          <a:prstGeom prst="rect">
            <a:avLst/>
          </a:prstGeom>
        </p:spPr>
        <p:txBody>
          <a:bodyPr/>
          <a:lstStyle/>
          <a:p>
            <a:pPr defTabSz="767715">
              <a:defRPr sz="5394">
                <a:effectLst>
                  <a:outerShdw blurRad="47244" dist="35433" dir="5400000" rotWithShape="0">
                    <a:srgbClr val="000000"/>
                  </a:outerShdw>
                </a:effectLst>
              </a:defRPr>
            </a:pPr>
            <a:r>
              <a:t>header</a:t>
            </a:r>
            <a:r>
              <a:rPr>
                <a:solidFill>
                  <a:srgbClr val="A6AAA9"/>
                </a:solidFill>
              </a:rPr>
              <a:t> - heading with intro</a:t>
            </a:r>
          </a:p>
          <a:p>
            <a:pPr defTabSz="767715">
              <a:defRPr sz="5394">
                <a:effectLst>
                  <a:outerShdw blurRad="47244" dist="35433" dir="5400000" rotWithShape="0">
                    <a:srgbClr val="000000"/>
                  </a:outerShdw>
                </a:effectLst>
              </a:defRPr>
            </a:pPr>
            <a:r>
              <a:t>nav</a:t>
            </a:r>
            <a:r>
              <a:rPr>
                <a:solidFill>
                  <a:srgbClr val="A6AAA9"/>
                </a:solidFill>
              </a:rPr>
              <a:t> - navigation</a:t>
            </a:r>
          </a:p>
          <a:p>
            <a:pPr defTabSz="767715">
              <a:defRPr sz="5394">
                <a:effectLst>
                  <a:outerShdw blurRad="47244" dist="35433" dir="5400000" rotWithShape="0">
                    <a:srgbClr val="000000"/>
                  </a:outerShdw>
                </a:effectLst>
              </a:defRPr>
            </a:pPr>
            <a:r>
              <a:t>section</a:t>
            </a:r>
            <a:r>
              <a:rPr>
                <a:solidFill>
                  <a:srgbClr val="A6AAA9"/>
                </a:solidFill>
              </a:rPr>
              <a:t> - elements grouping</a:t>
            </a:r>
          </a:p>
          <a:p>
            <a:pPr defTabSz="767715">
              <a:defRPr sz="5394">
                <a:effectLst>
                  <a:outerShdw blurRad="47244" dist="35433" dir="5400000" rotWithShape="0">
                    <a:srgbClr val="000000"/>
                  </a:outerShdw>
                </a:effectLst>
              </a:defRPr>
            </a:pPr>
            <a:r>
              <a:t>article </a:t>
            </a:r>
            <a:r>
              <a:rPr>
                <a:solidFill>
                  <a:srgbClr val="A6AAA9"/>
                </a:solidFill>
              </a:rPr>
              <a:t>- self contained element  </a:t>
            </a:r>
          </a:p>
          <a:p>
            <a:pPr defTabSz="767715">
              <a:defRPr sz="5394">
                <a:effectLst>
                  <a:outerShdw blurRad="47244" dist="35433" dir="5400000" rotWithShape="0">
                    <a:srgbClr val="000000"/>
                  </a:outerShdw>
                </a:effectLst>
              </a:defRPr>
            </a:pPr>
            <a:r>
              <a:t>footer</a:t>
            </a:r>
            <a:r>
              <a:rPr>
                <a:solidFill>
                  <a:srgbClr val="A6AAA9"/>
                </a:solidFill>
              </a:rPr>
              <a:t> - page footer </a:t>
            </a:r>
          </a:p>
          <a:p>
            <a:pPr defTabSz="767715">
              <a:defRPr sz="5394">
                <a:effectLst>
                  <a:outerShdw blurRad="47244" dist="35433" dir="5400000" rotWithShape="0">
                    <a:srgbClr val="000000"/>
                  </a:outerShdw>
                </a:effectLst>
              </a:defRPr>
            </a:pPr>
            <a:r>
              <a:t>aside </a:t>
            </a:r>
            <a:r>
              <a:rPr>
                <a:solidFill>
                  <a:srgbClr val="A6AAA9"/>
                </a:solidFill>
              </a:rPr>
              <a:t>- related sidebar</a:t>
            </a:r>
          </a:p>
        </p:txBody>
      </p:sp>
      <p:sp>
        <p:nvSpPr>
          <p:cNvPr id="401" name="Shape 401"/>
          <p:cNvSpPr/>
          <p:nvPr/>
        </p:nvSpPr>
        <p:spPr>
          <a:xfrm>
            <a:off x="13817600" y="3187700"/>
            <a:ext cx="7398592" cy="1102023"/>
          </a:xfrm>
          <a:prstGeom prst="rect">
            <a:avLst/>
          </a:prstGeom>
          <a:solidFill>
            <a:srgbClr val="94908F">
              <a:alpha val="64999"/>
            </a:srgbClr>
          </a:solidFill>
          <a:ln w="12700">
            <a:miter lim="400000"/>
          </a:ln>
          <a:effectLst>
            <a:outerShdw blurRad="101600" dist="38100" dir="5400000" rotWithShape="0">
              <a:srgbClr val="000000">
                <a:alpha val="50000"/>
              </a:srgbClr>
            </a:outerShdw>
          </a:effectLst>
        </p:spPr>
        <p:txBody>
          <a:bodyPr lIns="50800" tIns="50800" rIns="50800" bIns="50800" anchor="ctr"/>
          <a:lstStyle/>
          <a:p>
            <a:pPr>
              <a:defRPr sz="5000"/>
            </a:pPr>
            <a:endParaRPr/>
          </a:p>
        </p:txBody>
      </p:sp>
      <p:sp>
        <p:nvSpPr>
          <p:cNvPr id="402" name="Shape 402"/>
          <p:cNvSpPr/>
          <p:nvPr/>
        </p:nvSpPr>
        <p:spPr>
          <a:xfrm>
            <a:off x="13817600" y="4432300"/>
            <a:ext cx="7398592" cy="1102023"/>
          </a:xfrm>
          <a:prstGeom prst="rect">
            <a:avLst/>
          </a:prstGeom>
          <a:solidFill>
            <a:srgbClr val="94908F">
              <a:alpha val="64999"/>
            </a:srgbClr>
          </a:solidFill>
          <a:ln w="12700">
            <a:miter lim="400000"/>
          </a:ln>
          <a:effectLst>
            <a:outerShdw blurRad="101600" dist="38100" dir="5400000" rotWithShape="0">
              <a:srgbClr val="000000">
                <a:alpha val="50000"/>
              </a:srgbClr>
            </a:outerShdw>
          </a:effectLst>
        </p:spPr>
        <p:txBody>
          <a:bodyPr lIns="50800" tIns="50800" rIns="50800" bIns="50800" anchor="ctr"/>
          <a:lstStyle/>
          <a:p>
            <a:pPr>
              <a:defRPr sz="5000"/>
            </a:pPr>
            <a:endParaRPr/>
          </a:p>
        </p:txBody>
      </p:sp>
      <p:sp>
        <p:nvSpPr>
          <p:cNvPr id="403" name="Shape 403"/>
          <p:cNvSpPr/>
          <p:nvPr/>
        </p:nvSpPr>
        <p:spPr>
          <a:xfrm>
            <a:off x="13817600" y="5676900"/>
            <a:ext cx="4688035" cy="2469456"/>
          </a:xfrm>
          <a:prstGeom prst="rect">
            <a:avLst/>
          </a:prstGeom>
          <a:solidFill>
            <a:srgbClr val="94908F">
              <a:alpha val="64999"/>
            </a:srgbClr>
          </a:solidFill>
          <a:ln w="12700">
            <a:miter lim="400000"/>
          </a:ln>
          <a:effectLst>
            <a:outerShdw blurRad="101600" dist="38100" dir="5400000" rotWithShape="0">
              <a:srgbClr val="000000">
                <a:alpha val="50000"/>
              </a:srgbClr>
            </a:outerShdw>
          </a:effectLst>
        </p:spPr>
        <p:txBody>
          <a:bodyPr lIns="50800" tIns="50800" rIns="50800" bIns="50800" anchor="ctr"/>
          <a:lstStyle/>
          <a:p>
            <a:pPr>
              <a:defRPr sz="5000"/>
            </a:pPr>
            <a:endParaRPr/>
          </a:p>
        </p:txBody>
      </p:sp>
      <p:sp>
        <p:nvSpPr>
          <p:cNvPr id="404" name="Shape 404"/>
          <p:cNvSpPr/>
          <p:nvPr/>
        </p:nvSpPr>
        <p:spPr>
          <a:xfrm>
            <a:off x="13817600" y="8288932"/>
            <a:ext cx="4688035" cy="2469457"/>
          </a:xfrm>
          <a:prstGeom prst="rect">
            <a:avLst/>
          </a:prstGeom>
          <a:solidFill>
            <a:srgbClr val="94908F">
              <a:alpha val="64999"/>
            </a:srgbClr>
          </a:solidFill>
          <a:ln w="12700">
            <a:miter lim="400000"/>
          </a:ln>
          <a:effectLst>
            <a:outerShdw blurRad="101600" dist="38100" dir="5400000" rotWithShape="0">
              <a:srgbClr val="000000">
                <a:alpha val="50000"/>
              </a:srgbClr>
            </a:outerShdw>
          </a:effectLst>
        </p:spPr>
        <p:txBody>
          <a:bodyPr lIns="50800" tIns="50800" rIns="50800" bIns="50800" anchor="ctr"/>
          <a:lstStyle/>
          <a:p>
            <a:pPr>
              <a:defRPr sz="5000"/>
            </a:pPr>
            <a:endParaRPr/>
          </a:p>
        </p:txBody>
      </p:sp>
      <p:sp>
        <p:nvSpPr>
          <p:cNvPr id="405" name="Shape 405"/>
          <p:cNvSpPr/>
          <p:nvPr/>
        </p:nvSpPr>
        <p:spPr>
          <a:xfrm>
            <a:off x="18639631" y="5686772"/>
            <a:ext cx="2558404" cy="5092701"/>
          </a:xfrm>
          <a:prstGeom prst="rect">
            <a:avLst/>
          </a:prstGeom>
          <a:solidFill>
            <a:srgbClr val="94908F">
              <a:alpha val="64999"/>
            </a:srgbClr>
          </a:solidFill>
          <a:ln w="12700">
            <a:miter lim="400000"/>
          </a:ln>
          <a:effectLst>
            <a:outerShdw blurRad="101600" dist="38100" dir="5400000" rotWithShape="0">
              <a:srgbClr val="000000">
                <a:alpha val="50000"/>
              </a:srgbClr>
            </a:outerShdw>
          </a:effectLst>
        </p:spPr>
        <p:txBody>
          <a:bodyPr lIns="50800" tIns="50800" rIns="50800" bIns="50800" anchor="ctr"/>
          <a:lstStyle/>
          <a:p>
            <a:pPr>
              <a:defRPr sz="5000"/>
            </a:pPr>
            <a:endParaRPr/>
          </a:p>
        </p:txBody>
      </p:sp>
      <p:sp>
        <p:nvSpPr>
          <p:cNvPr id="406" name="Shape 406"/>
          <p:cNvSpPr/>
          <p:nvPr/>
        </p:nvSpPr>
        <p:spPr>
          <a:xfrm>
            <a:off x="13817600" y="10893821"/>
            <a:ext cx="7398592" cy="1102024"/>
          </a:xfrm>
          <a:prstGeom prst="rect">
            <a:avLst/>
          </a:prstGeom>
          <a:solidFill>
            <a:srgbClr val="94908F">
              <a:alpha val="64999"/>
            </a:srgbClr>
          </a:solidFill>
          <a:ln w="12700">
            <a:miter lim="400000"/>
          </a:ln>
          <a:effectLst>
            <a:outerShdw blurRad="101600" dist="38100" dir="5400000" rotWithShape="0">
              <a:srgbClr val="000000">
                <a:alpha val="50000"/>
              </a:srgbClr>
            </a:outerShdw>
          </a:effectLst>
        </p:spPr>
        <p:txBody>
          <a:bodyPr lIns="50800" tIns="50800" rIns="50800" bIns="50800" anchor="ctr"/>
          <a:lstStyle/>
          <a:p>
            <a:pPr>
              <a:defRPr sz="5000"/>
            </a:pPr>
            <a:endParaRPr/>
          </a:p>
        </p:txBody>
      </p:sp>
      <p:sp>
        <p:nvSpPr>
          <p:cNvPr id="407" name="Shape 407"/>
          <p:cNvSpPr/>
          <p:nvPr/>
        </p:nvSpPr>
        <p:spPr>
          <a:xfrm>
            <a:off x="16408616" y="3247373"/>
            <a:ext cx="2216558" cy="9826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Neue Black Condensed"/>
                <a:ea typeface="Helvetica Neue Black Condensed"/>
                <a:cs typeface="Helvetica Neue Black Condensed"/>
                <a:sym typeface="Helvetica Neue Black Condensed"/>
              </a:defRPr>
            </a:lvl1pPr>
          </a:lstStyle>
          <a:p>
            <a:r>
              <a:t>header</a:t>
            </a:r>
          </a:p>
        </p:txBody>
      </p:sp>
      <p:sp>
        <p:nvSpPr>
          <p:cNvPr id="408" name="Shape 408"/>
          <p:cNvSpPr/>
          <p:nvPr/>
        </p:nvSpPr>
        <p:spPr>
          <a:xfrm>
            <a:off x="16913556" y="4432300"/>
            <a:ext cx="1206679" cy="9826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Neue Black Condensed"/>
                <a:ea typeface="Helvetica Neue Black Condensed"/>
                <a:cs typeface="Helvetica Neue Black Condensed"/>
                <a:sym typeface="Helvetica Neue Black Condensed"/>
              </a:defRPr>
            </a:lvl1pPr>
          </a:lstStyle>
          <a:p>
            <a:r>
              <a:t>nav</a:t>
            </a:r>
          </a:p>
        </p:txBody>
      </p:sp>
      <p:sp>
        <p:nvSpPr>
          <p:cNvPr id="409" name="Shape 409"/>
          <p:cNvSpPr/>
          <p:nvPr/>
        </p:nvSpPr>
        <p:spPr>
          <a:xfrm>
            <a:off x="16552622" y="10953495"/>
            <a:ext cx="1928547" cy="9826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Neue Black Condensed"/>
                <a:ea typeface="Helvetica Neue Black Condensed"/>
                <a:cs typeface="Helvetica Neue Black Condensed"/>
                <a:sym typeface="Helvetica Neue Black Condensed"/>
              </a:defRPr>
            </a:lvl1pPr>
          </a:lstStyle>
          <a:p>
            <a:r>
              <a:t>footer</a:t>
            </a:r>
          </a:p>
        </p:txBody>
      </p:sp>
      <p:sp>
        <p:nvSpPr>
          <p:cNvPr id="410" name="Shape 410"/>
          <p:cNvSpPr/>
          <p:nvPr/>
        </p:nvSpPr>
        <p:spPr>
          <a:xfrm>
            <a:off x="14992938" y="6420290"/>
            <a:ext cx="2337360" cy="9826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Neue Black Condensed"/>
                <a:ea typeface="Helvetica Neue Black Condensed"/>
                <a:cs typeface="Helvetica Neue Black Condensed"/>
                <a:sym typeface="Helvetica Neue Black Condensed"/>
              </a:defRPr>
            </a:lvl1pPr>
          </a:lstStyle>
          <a:p>
            <a:r>
              <a:t>section</a:t>
            </a:r>
          </a:p>
        </p:txBody>
      </p:sp>
      <p:sp>
        <p:nvSpPr>
          <p:cNvPr id="411" name="Shape 411"/>
          <p:cNvSpPr/>
          <p:nvPr/>
        </p:nvSpPr>
        <p:spPr>
          <a:xfrm>
            <a:off x="15130314" y="9032322"/>
            <a:ext cx="2062608" cy="98267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Neue Black Condensed"/>
                <a:ea typeface="Helvetica Neue Black Condensed"/>
                <a:cs typeface="Helvetica Neue Black Condensed"/>
                <a:sym typeface="Helvetica Neue Black Condensed"/>
              </a:defRPr>
            </a:lvl1pPr>
          </a:lstStyle>
          <a:p>
            <a:r>
              <a:t>article</a:t>
            </a:r>
          </a:p>
        </p:txBody>
      </p:sp>
      <p:sp>
        <p:nvSpPr>
          <p:cNvPr id="412" name="Shape 412"/>
          <p:cNvSpPr/>
          <p:nvPr/>
        </p:nvSpPr>
        <p:spPr>
          <a:xfrm>
            <a:off x="19043321" y="7741784"/>
            <a:ext cx="1751026" cy="98267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Helvetica Neue Black Condensed"/>
                <a:ea typeface="Helvetica Neue Black Condensed"/>
                <a:cs typeface="Helvetica Neue Black Condensed"/>
                <a:sym typeface="Helvetica Neue Black Condensed"/>
              </a:defRPr>
            </a:lvl1pPr>
          </a:lstStyle>
          <a:p>
            <a:r>
              <a:t>aside</a:t>
            </a:r>
          </a:p>
        </p:txBody>
      </p:sp>
    </p:spTree>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hape 414"/>
          <p:cNvSpPr>
            <a:spLocks noGrp="1"/>
          </p:cNvSpPr>
          <p:nvPr>
            <p:ph type="ctrTitle"/>
          </p:nvPr>
        </p:nvSpPr>
        <p:spPr>
          <a:prstGeom prst="rect">
            <a:avLst/>
          </a:prstGeom>
        </p:spPr>
        <p:txBody>
          <a:bodyPr/>
          <a:lstStyle/>
          <a:p>
            <a:r>
              <a:t>Let’s talk spacing and layouts</a:t>
            </a:r>
          </a:p>
        </p:txBody>
      </p:sp>
      <p:sp>
        <p:nvSpPr>
          <p:cNvPr id="415" name="Shape 415"/>
          <p:cNvSpPr>
            <a:spLocks noGrp="1"/>
          </p:cNvSpPr>
          <p:nvPr>
            <p:ph type="subTitle" sz="quarter" idx="1"/>
          </p:nvPr>
        </p:nvSpPr>
        <p:spPr>
          <a:prstGeom prst="rect">
            <a:avLst/>
          </a:prstGeom>
        </p:spPr>
        <p:txBody>
          <a:bodyPr/>
          <a:lstStyle/>
          <a:p>
            <a:r>
              <a:t>Block-level, inline, and the box model</a:t>
            </a:r>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Shape 224"/>
          <p:cNvSpPr>
            <a:spLocks noGrp="1"/>
          </p:cNvSpPr>
          <p:nvPr>
            <p:ph type="title"/>
          </p:nvPr>
        </p:nvSpPr>
        <p:spPr>
          <a:xfrm>
            <a:off x="1473200" y="4692104"/>
            <a:ext cx="21437600" cy="6008192"/>
          </a:xfrm>
          <a:prstGeom prst="rect">
            <a:avLst/>
          </a:prstGeom>
        </p:spPr>
        <p:txBody>
          <a:bodyPr/>
          <a:lstStyle/>
          <a:p>
            <a:pPr>
              <a:spcBef>
                <a:spcPts val="5100"/>
              </a:spcBef>
              <a:defRPr sz="7000"/>
            </a:pPr>
            <a:endParaRPr/>
          </a:p>
          <a:p>
            <a:pPr>
              <a:spcBef>
                <a:spcPts val="5100"/>
              </a:spcBef>
              <a:defRPr sz="7000"/>
            </a:pPr>
            <a:r>
              <a:rPr b="1">
                <a:latin typeface="Helvetica Neue"/>
                <a:ea typeface="Helvetica Neue"/>
                <a:cs typeface="Helvetica Neue"/>
                <a:sym typeface="Helvetica Neue"/>
              </a:rPr>
              <a:t>    </a:t>
            </a:r>
            <a:r>
              <a:rPr b="1">
                <a:solidFill>
                  <a:schemeClr val="accent6">
                    <a:satOff val="24555"/>
                    <a:lumOff val="22232"/>
                  </a:schemeClr>
                </a:solidFill>
                <a:latin typeface="Helvetica Neue"/>
                <a:ea typeface="Helvetica Neue"/>
                <a:cs typeface="Helvetica Neue"/>
                <a:sym typeface="Helvetica Neue"/>
              </a:rPr>
              <a:t>&lt;p&gt;</a:t>
            </a:r>
            <a:r>
              <a:t> Let's learn some stuff! </a:t>
            </a:r>
            <a:r>
              <a:rPr b="1">
                <a:solidFill>
                  <a:schemeClr val="accent6">
                    <a:satOff val="24555"/>
                    <a:lumOff val="22232"/>
                  </a:schemeClr>
                </a:solidFill>
                <a:latin typeface="Helvetica Neue"/>
                <a:ea typeface="Helvetica Neue"/>
                <a:cs typeface="Helvetica Neue"/>
                <a:sym typeface="Helvetica Neue"/>
              </a:rPr>
              <a:t>&lt;/p&gt;</a:t>
            </a:r>
            <a:endParaRPr b="1">
              <a:latin typeface="Helvetica Neue"/>
              <a:ea typeface="Helvetica Neue"/>
              <a:cs typeface="Helvetica Neue"/>
              <a:sym typeface="Helvetica Neue"/>
            </a:endParaRPr>
          </a:p>
        </p:txBody>
      </p:sp>
      <p:sp>
        <p:nvSpPr>
          <p:cNvPr id="225" name="Shape 225"/>
          <p:cNvSpPr/>
          <p:nvPr/>
        </p:nvSpPr>
        <p:spPr>
          <a:xfrm>
            <a:off x="1701800" y="1638300"/>
            <a:ext cx="21437600" cy="342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algn="l">
              <a:defRPr sz="10000"/>
            </a:pPr>
            <a:r>
              <a:t>The basic </a:t>
            </a:r>
            <a:r>
              <a:rPr b="1">
                <a:latin typeface="Helvetica Neue"/>
                <a:ea typeface="Helvetica Neue"/>
                <a:cs typeface="Helvetica Neue"/>
                <a:sym typeface="Helvetica Neue"/>
              </a:rPr>
              <a:t>tag</a:t>
            </a:r>
            <a:r>
              <a:t> structure</a:t>
            </a:r>
          </a:p>
        </p:txBody>
      </p:sp>
    </p:spTree>
  </p:cSld>
  <p:clrMapOvr>
    <a:masterClrMapping/>
  </p:clrMapOvr>
  <p:transition spd="slow"/>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Shape 417"/>
          <p:cNvSpPr>
            <a:spLocks noGrp="1"/>
          </p:cNvSpPr>
          <p:nvPr>
            <p:ph type="title"/>
          </p:nvPr>
        </p:nvSpPr>
        <p:spPr>
          <a:prstGeom prst="rect">
            <a:avLst/>
          </a:prstGeom>
        </p:spPr>
        <p:txBody>
          <a:bodyPr/>
          <a:lstStyle/>
          <a:p>
            <a:r>
              <a:t>There are two types of elements:</a:t>
            </a:r>
          </a:p>
          <a:p>
            <a:r>
              <a:rPr>
                <a:latin typeface="Helvetica Neue Black Condensed"/>
                <a:ea typeface="Helvetica Neue Black Condensed"/>
                <a:cs typeface="Helvetica Neue Black Condensed"/>
                <a:sym typeface="Helvetica Neue Black Condensed"/>
              </a:rPr>
              <a:t>block</a:t>
            </a:r>
            <a:r>
              <a:t> and </a:t>
            </a:r>
            <a:r>
              <a:rPr>
                <a:latin typeface="Helvetica Neue Bold Condensed"/>
                <a:ea typeface="Helvetica Neue Bold Condensed"/>
                <a:cs typeface="Helvetica Neue Bold Condensed"/>
                <a:sym typeface="Helvetica Neue Bold Condensed"/>
              </a:rPr>
              <a:t>inline</a:t>
            </a:r>
          </a:p>
        </p:txBody>
      </p:sp>
    </p:spTree>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Shape 419"/>
          <p:cNvSpPr>
            <a:spLocks noGrp="1"/>
          </p:cNvSpPr>
          <p:nvPr>
            <p:ph type="title"/>
          </p:nvPr>
        </p:nvSpPr>
        <p:spPr>
          <a:prstGeom prst="rect">
            <a:avLst/>
          </a:prstGeom>
        </p:spPr>
        <p:txBody>
          <a:bodyPr/>
          <a:lstStyle/>
          <a:p>
            <a:r>
              <a:t>Inline elements</a:t>
            </a:r>
          </a:p>
        </p:txBody>
      </p:sp>
      <p:sp>
        <p:nvSpPr>
          <p:cNvPr id="420" name="Shape 420"/>
          <p:cNvSpPr>
            <a:spLocks noGrp="1"/>
          </p:cNvSpPr>
          <p:nvPr>
            <p:ph type="body" idx="1"/>
          </p:nvPr>
        </p:nvSpPr>
        <p:spPr>
          <a:xfrm>
            <a:off x="1473200" y="2838450"/>
            <a:ext cx="21437600" cy="8039100"/>
          </a:xfrm>
          <a:prstGeom prst="rect">
            <a:avLst/>
          </a:prstGeom>
        </p:spPr>
        <p:txBody>
          <a:bodyPr/>
          <a:lstStyle/>
          <a:p>
            <a:pPr>
              <a:buBlip>
                <a:blip r:embed="rId2"/>
              </a:buBlip>
            </a:pPr>
            <a:r>
              <a:t>Do not start a new line</a:t>
            </a:r>
          </a:p>
          <a:p>
            <a:pPr>
              <a:buBlip>
                <a:blip r:embed="rId2"/>
              </a:buBlip>
            </a:pPr>
            <a:r>
              <a:t>They take the minimum width necessary</a:t>
            </a:r>
          </a:p>
          <a:p>
            <a:pPr>
              <a:buBlip>
                <a:blip r:embed="rId2"/>
              </a:buBlip>
              <a:defRPr>
                <a:latin typeface="Helvetica Neue Medium"/>
                <a:ea typeface="Helvetica Neue Medium"/>
                <a:cs typeface="Helvetica Neue Medium"/>
                <a:sym typeface="Helvetica Neue Medium"/>
              </a:defRPr>
            </a:pPr>
            <a:r>
              <a:t>Examples:</a:t>
            </a:r>
          </a:p>
          <a:p>
            <a:pPr lvl="1">
              <a:buBlip>
                <a:blip r:embed="rId2"/>
              </a:buBlip>
              <a:defRPr i="1">
                <a:solidFill>
                  <a:srgbClr val="DCDEE0"/>
                </a:solidFill>
              </a:defRPr>
            </a:pPr>
            <a:r>
              <a:t>span, </a:t>
            </a:r>
            <a:r>
              <a:rPr err="1"/>
              <a:t>img</a:t>
            </a:r>
            <a:r>
              <a:t>, a,</a:t>
            </a:r>
            <a:r>
              <a:rPr lang="en-US"/>
              <a:t> </a:t>
            </a:r>
            <a:r>
              <a:t>strong, input, </a:t>
            </a:r>
            <a:r>
              <a:rPr err="1"/>
              <a:t>textarea</a:t>
            </a:r>
            <a:r>
              <a:t>, script</a:t>
            </a:r>
          </a:p>
        </p:txBody>
      </p:sp>
    </p:spTree>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 name="Shape 422"/>
          <p:cNvSpPr>
            <a:spLocks noGrp="1"/>
          </p:cNvSpPr>
          <p:nvPr>
            <p:ph type="title"/>
          </p:nvPr>
        </p:nvSpPr>
        <p:spPr>
          <a:prstGeom prst="rect">
            <a:avLst/>
          </a:prstGeom>
        </p:spPr>
        <p:txBody>
          <a:bodyPr/>
          <a:lstStyle/>
          <a:p>
            <a:r>
              <a:t>Block-level elements</a:t>
            </a:r>
          </a:p>
        </p:txBody>
      </p:sp>
      <p:sp>
        <p:nvSpPr>
          <p:cNvPr id="423" name="Shape 423"/>
          <p:cNvSpPr>
            <a:spLocks noGrp="1"/>
          </p:cNvSpPr>
          <p:nvPr>
            <p:ph type="body" idx="1"/>
          </p:nvPr>
        </p:nvSpPr>
        <p:spPr>
          <a:xfrm>
            <a:off x="1473200" y="2838450"/>
            <a:ext cx="21437600" cy="8039100"/>
          </a:xfrm>
          <a:prstGeom prst="rect">
            <a:avLst/>
          </a:prstGeom>
        </p:spPr>
        <p:txBody>
          <a:bodyPr/>
          <a:lstStyle/>
          <a:p>
            <a:pPr>
              <a:buBlip>
                <a:blip r:embed="rId2"/>
              </a:buBlip>
            </a:pPr>
            <a:r>
              <a:t>Begin a new line</a:t>
            </a:r>
          </a:p>
          <a:p>
            <a:pPr>
              <a:buBlip>
                <a:blip r:embed="rId2"/>
              </a:buBlip>
            </a:pPr>
            <a:r>
              <a:t>Take up the full width of whatever element (or page) they are in</a:t>
            </a:r>
          </a:p>
          <a:p>
            <a:pPr>
              <a:buBlip>
                <a:blip r:embed="rId2"/>
              </a:buBlip>
              <a:defRPr>
                <a:latin typeface="Helvetica Neue Medium"/>
                <a:ea typeface="Helvetica Neue Medium"/>
                <a:cs typeface="Helvetica Neue Medium"/>
                <a:sym typeface="Helvetica Neue Medium"/>
              </a:defRPr>
            </a:pPr>
            <a:r>
              <a:t>Examples:</a:t>
            </a:r>
          </a:p>
          <a:p>
            <a:pPr lvl="1">
              <a:buBlip>
                <a:blip r:embed="rId2"/>
              </a:buBlip>
              <a:defRPr i="1">
                <a:solidFill>
                  <a:srgbClr val="DCDEE0"/>
                </a:solidFill>
              </a:defRPr>
            </a:pPr>
            <a:r>
              <a:t>ul, pre, h1, h3, p, blockquote, div, form</a:t>
            </a:r>
          </a:p>
        </p:txBody>
      </p:sp>
    </p:spTree>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Shape 425"/>
          <p:cNvSpPr/>
          <p:nvPr/>
        </p:nvSpPr>
        <p:spPr>
          <a:xfrm>
            <a:off x="3327400" y="3581400"/>
            <a:ext cx="7347248" cy="7353995"/>
          </a:xfrm>
          <a:prstGeom prst="rect">
            <a:avLst/>
          </a:prstGeom>
          <a:solidFill>
            <a:srgbClr val="94908F">
              <a:alpha val="64999"/>
            </a:srgbClr>
          </a:solidFill>
          <a:ln w="12700">
            <a:miter lim="400000"/>
          </a:ln>
          <a:effectLst>
            <a:outerShdw blurRad="101600" dist="38100" dir="5400000" rotWithShape="0">
              <a:srgbClr val="000000">
                <a:alpha val="50000"/>
              </a:srgbClr>
            </a:outerShdw>
          </a:effectLst>
        </p:spPr>
        <p:txBody>
          <a:bodyPr lIns="50800" tIns="50800" rIns="50800" bIns="50800" anchor="ctr"/>
          <a:lstStyle/>
          <a:p>
            <a:pPr>
              <a:defRPr sz="5000"/>
            </a:pPr>
            <a:endParaRPr/>
          </a:p>
        </p:txBody>
      </p:sp>
      <p:sp>
        <p:nvSpPr>
          <p:cNvPr id="426" name="Shape 426"/>
          <p:cNvSpPr>
            <a:spLocks noGrp="1"/>
          </p:cNvSpPr>
          <p:nvPr>
            <p:ph type="title"/>
          </p:nvPr>
        </p:nvSpPr>
        <p:spPr>
          <a:prstGeom prst="rect">
            <a:avLst/>
          </a:prstGeom>
        </p:spPr>
        <p:txBody>
          <a:bodyPr/>
          <a:lstStyle/>
          <a:p>
            <a:pPr>
              <a:defRPr sz="6000">
                <a:solidFill>
                  <a:srgbClr val="A6AAA9"/>
                </a:solidFill>
              </a:defRPr>
            </a:pPr>
            <a:r>
              <a:t>When visualizing the space taken up by an element, we use</a:t>
            </a:r>
          </a:p>
          <a:p>
            <a:r>
              <a:rPr sz="9000">
                <a:solidFill>
                  <a:srgbClr val="DCDEE0"/>
                </a:solidFill>
                <a:latin typeface="Helvetica Neue Bold Condensed"/>
                <a:ea typeface="Helvetica Neue Bold Condensed"/>
                <a:cs typeface="Helvetica Neue Bold Condensed"/>
                <a:sym typeface="Helvetica Neue Bold Condensed"/>
              </a:rPr>
              <a:t>The</a:t>
            </a:r>
            <a:r>
              <a:rPr>
                <a:latin typeface="Helvetica Neue Black Condensed"/>
                <a:ea typeface="Helvetica Neue Black Condensed"/>
                <a:cs typeface="Helvetica Neue Black Condensed"/>
                <a:sym typeface="Helvetica Neue Black Condensed"/>
              </a:rPr>
              <a:t>  </a:t>
            </a:r>
            <a:r>
              <a:rPr sz="11000">
                <a:latin typeface="Helvetica Neue Black Condensed"/>
                <a:ea typeface="Helvetica Neue Black Condensed"/>
                <a:cs typeface="Helvetica Neue Black Condensed"/>
                <a:sym typeface="Helvetica Neue Black Condensed"/>
              </a:rPr>
              <a:t>Box-Model</a:t>
            </a:r>
          </a:p>
        </p:txBody>
      </p:sp>
    </p:spTree>
  </p:cSld>
  <p:clrMapOvr>
    <a:masterClrMapping/>
  </p:clrMapOvr>
  <p:transition spd="slow"/>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Shape 428"/>
          <p:cNvSpPr/>
          <p:nvPr/>
        </p:nvSpPr>
        <p:spPr>
          <a:xfrm>
            <a:off x="6682779" y="1345504"/>
            <a:ext cx="11018441" cy="11024992"/>
          </a:xfrm>
          <a:prstGeom prst="rect">
            <a:avLst/>
          </a:prstGeom>
          <a:blipFill>
            <a:blip r:embed="rId2"/>
          </a:blipFill>
          <a:ln w="12700">
            <a:miter lim="400000"/>
          </a:ln>
        </p:spPr>
        <p:txBody>
          <a:bodyPr lIns="50800" tIns="50800" rIns="50800" bIns="50800" anchor="ctr"/>
          <a:lstStyle/>
          <a:p>
            <a:pPr>
              <a:defRPr sz="5000"/>
            </a:pPr>
            <a:endParaRPr/>
          </a:p>
        </p:txBody>
      </p:sp>
      <p:sp>
        <p:nvSpPr>
          <p:cNvPr id="429" name="Shape 429"/>
          <p:cNvSpPr/>
          <p:nvPr/>
        </p:nvSpPr>
        <p:spPr>
          <a:xfrm>
            <a:off x="7829101" y="2546845"/>
            <a:ext cx="8618539" cy="8622310"/>
          </a:xfrm>
          <a:prstGeom prst="rect">
            <a:avLst/>
          </a:prstGeom>
          <a:blipFill>
            <a:blip r:embed="rId3"/>
          </a:blipFill>
          <a:ln w="12700">
            <a:miter lim="400000"/>
          </a:ln>
        </p:spPr>
        <p:txBody>
          <a:bodyPr lIns="50800" tIns="50800" rIns="50800" bIns="50800" anchor="ctr"/>
          <a:lstStyle/>
          <a:p>
            <a:pPr>
              <a:defRPr sz="5000"/>
            </a:pPr>
            <a:endParaRPr/>
          </a:p>
        </p:txBody>
      </p:sp>
      <p:sp>
        <p:nvSpPr>
          <p:cNvPr id="430" name="Shape 430"/>
          <p:cNvSpPr/>
          <p:nvPr/>
        </p:nvSpPr>
        <p:spPr>
          <a:xfrm>
            <a:off x="9050684" y="3830339"/>
            <a:ext cx="6282633" cy="6287295"/>
          </a:xfrm>
          <a:prstGeom prst="rect">
            <a:avLst/>
          </a:prstGeom>
          <a:blipFill>
            <a:blip r:embed="rId4"/>
          </a:blipFill>
          <a:ln w="12700">
            <a:miter lim="400000"/>
          </a:ln>
        </p:spPr>
        <p:txBody>
          <a:bodyPr lIns="50800" tIns="50800" rIns="50800" bIns="50800" anchor="ctr"/>
          <a:lstStyle/>
          <a:p>
            <a:pPr>
              <a:defRPr sz="5000"/>
            </a:pPr>
            <a:endParaRPr/>
          </a:p>
        </p:txBody>
      </p:sp>
      <p:sp>
        <p:nvSpPr>
          <p:cNvPr id="431" name="Shape 431"/>
          <p:cNvSpPr/>
          <p:nvPr/>
        </p:nvSpPr>
        <p:spPr>
          <a:xfrm>
            <a:off x="10363795" y="5086547"/>
            <a:ext cx="3656411" cy="3653435"/>
          </a:xfrm>
          <a:prstGeom prst="rect">
            <a:avLst/>
          </a:prstGeom>
          <a:gradFill>
            <a:gsLst>
              <a:gs pos="0">
                <a:srgbClr val="FBF58A"/>
              </a:gs>
              <a:gs pos="100000">
                <a:srgbClr val="CE52CF"/>
              </a:gs>
            </a:gsLst>
            <a:path path="circle">
              <a:fillToRect l="37721" t="-19636" r="62278" b="119636"/>
            </a:path>
          </a:gradFill>
          <a:ln w="12700">
            <a:miter lim="400000"/>
          </a:ln>
        </p:spPr>
        <p:txBody>
          <a:bodyPr lIns="50800" tIns="50800" rIns="50800" bIns="50800" anchor="ctr"/>
          <a:lstStyle/>
          <a:p>
            <a:pPr>
              <a:defRPr sz="5000"/>
            </a:pPr>
            <a:endParaRPr/>
          </a:p>
        </p:txBody>
      </p:sp>
      <p:sp>
        <p:nvSpPr>
          <p:cNvPr id="432" name="Shape 432"/>
          <p:cNvSpPr/>
          <p:nvPr/>
        </p:nvSpPr>
        <p:spPr>
          <a:xfrm>
            <a:off x="10876025" y="1356593"/>
            <a:ext cx="2631949" cy="101929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b="1">
                <a:solidFill>
                  <a:srgbClr val="000000"/>
                </a:solidFill>
                <a:latin typeface="Helvetica Neue"/>
                <a:ea typeface="Helvetica Neue"/>
                <a:cs typeface="Helvetica Neue"/>
                <a:sym typeface="Helvetica Neue"/>
              </a:defRPr>
            </a:lvl1pPr>
          </a:lstStyle>
          <a:p>
            <a:r>
              <a:t>Margin</a:t>
            </a:r>
          </a:p>
        </p:txBody>
      </p:sp>
      <p:sp>
        <p:nvSpPr>
          <p:cNvPr id="433" name="Shape 433"/>
          <p:cNvSpPr/>
          <p:nvPr/>
        </p:nvSpPr>
        <p:spPr>
          <a:xfrm>
            <a:off x="10639424" y="3929869"/>
            <a:ext cx="3105151" cy="10192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b="1">
                <a:solidFill>
                  <a:srgbClr val="000000"/>
                </a:solidFill>
                <a:latin typeface="Helvetica Neue"/>
                <a:ea typeface="Helvetica Neue"/>
                <a:cs typeface="Helvetica Neue"/>
                <a:sym typeface="Helvetica Neue"/>
              </a:defRPr>
            </a:lvl1pPr>
          </a:lstStyle>
          <a:p>
            <a:r>
              <a:t>Padding</a:t>
            </a:r>
          </a:p>
        </p:txBody>
      </p:sp>
      <p:sp>
        <p:nvSpPr>
          <p:cNvPr id="434" name="Shape 434"/>
          <p:cNvSpPr/>
          <p:nvPr/>
        </p:nvSpPr>
        <p:spPr>
          <a:xfrm>
            <a:off x="10680953" y="6403616"/>
            <a:ext cx="3022093" cy="10192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b="1">
                <a:solidFill>
                  <a:srgbClr val="000000"/>
                </a:solidFill>
                <a:latin typeface="Helvetica Neue"/>
                <a:ea typeface="Helvetica Neue"/>
                <a:cs typeface="Helvetica Neue"/>
                <a:sym typeface="Helvetica Neue"/>
              </a:defRPr>
            </a:lvl1pPr>
          </a:lstStyle>
          <a:p>
            <a:r>
              <a:t>Content</a:t>
            </a:r>
          </a:p>
        </p:txBody>
      </p:sp>
      <p:sp>
        <p:nvSpPr>
          <p:cNvPr id="435" name="Shape 435"/>
          <p:cNvSpPr/>
          <p:nvPr/>
        </p:nvSpPr>
        <p:spPr>
          <a:xfrm>
            <a:off x="8458200" y="3200400"/>
            <a:ext cx="7467600" cy="7547174"/>
          </a:xfrm>
          <a:prstGeom prst="rect">
            <a:avLst/>
          </a:prstGeom>
          <a:ln w="25400">
            <a:solidFill>
              <a:srgbClr val="53585F"/>
            </a:solidFill>
            <a:miter lim="400000"/>
          </a:ln>
          <a:effectLst>
            <a:outerShdw blurRad="25400" dist="38100" dir="2700000" rotWithShape="0">
              <a:srgbClr val="000000">
                <a:alpha val="64999"/>
              </a:srgbClr>
            </a:outerShdw>
          </a:effectLst>
        </p:spPr>
        <p:txBody>
          <a:bodyPr lIns="50800" tIns="50800" rIns="50800" bIns="50800" anchor="ctr"/>
          <a:lstStyle/>
          <a:p>
            <a:pPr>
              <a:defRPr sz="5000"/>
            </a:pPr>
            <a:endParaRPr/>
          </a:p>
        </p:txBody>
      </p:sp>
      <p:sp>
        <p:nvSpPr>
          <p:cNvPr id="436" name="Shape 436"/>
          <p:cNvSpPr/>
          <p:nvPr/>
        </p:nvSpPr>
        <p:spPr>
          <a:xfrm>
            <a:off x="10786871" y="2643231"/>
            <a:ext cx="2810257" cy="1019298"/>
          </a:xfrm>
          <a:prstGeom prst="rect">
            <a:avLst/>
          </a:prstGeom>
          <a:solidFill>
            <a:srgbClr val="2691CB"/>
          </a:solidFill>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6000" b="1">
                <a:solidFill>
                  <a:srgbClr val="000000"/>
                </a:solidFill>
                <a:latin typeface="Helvetica Neue"/>
                <a:ea typeface="Helvetica Neue"/>
                <a:cs typeface="Helvetica Neue"/>
                <a:sym typeface="Helvetica Neue"/>
              </a:defRPr>
            </a:lvl1pPr>
          </a:lstStyle>
          <a:p>
            <a:r>
              <a:t>Border </a:t>
            </a:r>
          </a:p>
        </p:txBody>
      </p:sp>
    </p:spTree>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p:cNvSpPr>
          <p:nvPr>
            <p:ph type="title"/>
          </p:nvPr>
        </p:nvSpPr>
        <p:spPr>
          <a:prstGeom prst="rect">
            <a:avLst/>
          </a:prstGeom>
        </p:spPr>
        <p:txBody>
          <a:bodyPr/>
          <a:lstStyle/>
          <a:p>
            <a:r>
              <a:t>Commenting Code</a:t>
            </a:r>
          </a:p>
        </p:txBody>
      </p:sp>
      <p:sp>
        <p:nvSpPr>
          <p:cNvPr id="439" name="Shape 439"/>
          <p:cNvSpPr>
            <a:spLocks noGrp="1"/>
          </p:cNvSpPr>
          <p:nvPr>
            <p:ph type="body" idx="1"/>
          </p:nvPr>
        </p:nvSpPr>
        <p:spPr>
          <a:xfrm>
            <a:off x="1279917" y="2776587"/>
            <a:ext cx="21824166" cy="8162826"/>
          </a:xfrm>
          <a:prstGeom prst="rect">
            <a:avLst/>
          </a:prstGeom>
        </p:spPr>
        <p:txBody>
          <a:bodyPr/>
          <a:lstStyle/>
          <a:p>
            <a:pPr>
              <a:buBlip>
                <a:blip r:embed="rId2"/>
              </a:buBlip>
            </a:pPr>
            <a:r>
              <a:t>You always have the option to add comments to your code that will not be rendered in the browser </a:t>
            </a:r>
          </a:p>
          <a:p>
            <a:pPr>
              <a:buBlip>
                <a:blip r:embed="rId2"/>
              </a:buBlip>
            </a:pPr>
            <a:r>
              <a:t>This is useful for documenting what you have done, or adding notes for things you need to do</a:t>
            </a:r>
          </a:p>
          <a:p>
            <a:pPr>
              <a:buBlip>
                <a:blip r:embed="rId2"/>
              </a:buBlip>
            </a:pPr>
            <a:r>
              <a:t>It is also good to remind yourself what external files are doing or which sections closing tags belong to</a:t>
            </a:r>
          </a:p>
        </p:txBody>
      </p:sp>
      <p:sp>
        <p:nvSpPr>
          <p:cNvPr id="440" name="Shape 440"/>
          <p:cNvSpPr/>
          <p:nvPr/>
        </p:nvSpPr>
        <p:spPr>
          <a:xfrm>
            <a:off x="8769984" y="10599016"/>
            <a:ext cx="6844031" cy="115531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lgn="l">
              <a:spcBef>
                <a:spcPts val="5100"/>
              </a:spcBef>
              <a:defRPr sz="7000">
                <a:solidFill>
                  <a:schemeClr val="accent3">
                    <a:satOff val="18648"/>
                    <a:lumOff val="5971"/>
                  </a:schemeClr>
                </a:solidFill>
              </a:defRPr>
            </a:lvl1pPr>
          </a:lstStyle>
          <a:p>
            <a:r>
              <a:t>&lt;!-- comment --&gt;</a:t>
            </a: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Shape 442"/>
          <p:cNvSpPr>
            <a:spLocks noGrp="1"/>
          </p:cNvSpPr>
          <p:nvPr>
            <p:ph type="ctrTitle"/>
          </p:nvPr>
        </p:nvSpPr>
        <p:spPr>
          <a:prstGeom prst="rect">
            <a:avLst/>
          </a:prstGeom>
        </p:spPr>
        <p:txBody>
          <a:bodyPr/>
          <a:lstStyle/>
          <a:p>
            <a:r>
              <a:t>Simple best practices</a:t>
            </a:r>
          </a:p>
        </p:txBody>
      </p:sp>
      <p:sp>
        <p:nvSpPr>
          <p:cNvPr id="443" name="Shape 443"/>
          <p:cNvSpPr>
            <a:spLocks noGrp="1"/>
          </p:cNvSpPr>
          <p:nvPr>
            <p:ph type="subTitle" sz="quarter" idx="1"/>
          </p:nvPr>
        </p:nvSpPr>
        <p:spPr>
          <a:prstGeom prst="rect">
            <a:avLst/>
          </a:prstGeom>
        </p:spPr>
        <p:txBody>
          <a:bodyPr/>
          <a:lstStyle/>
          <a:p>
            <a:r>
              <a:t>Things to remember when writing HTML everyday</a:t>
            </a:r>
          </a:p>
        </p:txBody>
      </p:sp>
    </p:spTree>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Shape 445"/>
          <p:cNvSpPr>
            <a:spLocks noGrp="1"/>
          </p:cNvSpPr>
          <p:nvPr>
            <p:ph type="title"/>
          </p:nvPr>
        </p:nvSpPr>
        <p:spPr>
          <a:prstGeom prst="rect">
            <a:avLst/>
          </a:prstGeom>
        </p:spPr>
        <p:txBody>
          <a:bodyPr/>
          <a:lstStyle/>
          <a:p>
            <a:r>
              <a:t>Best Practices</a:t>
            </a:r>
          </a:p>
        </p:txBody>
      </p:sp>
      <p:sp>
        <p:nvSpPr>
          <p:cNvPr id="446" name="Shape 446"/>
          <p:cNvSpPr>
            <a:spLocks noGrp="1"/>
          </p:cNvSpPr>
          <p:nvPr>
            <p:ph type="body" idx="1"/>
          </p:nvPr>
        </p:nvSpPr>
        <p:spPr>
          <a:xfrm>
            <a:off x="1473199" y="3843387"/>
            <a:ext cx="21437601" cy="8162826"/>
          </a:xfrm>
          <a:prstGeom prst="rect">
            <a:avLst/>
          </a:prstGeom>
        </p:spPr>
        <p:txBody>
          <a:bodyPr>
            <a:normAutofit/>
          </a:bodyPr>
          <a:lstStyle/>
          <a:p>
            <a:pPr marL="552450" indent="-552450" defTabSz="718184">
              <a:spcBef>
                <a:spcPts val="4400"/>
              </a:spcBef>
              <a:buBlip>
                <a:blip r:embed="rId3"/>
              </a:buBlip>
              <a:defRPr sz="4350">
                <a:effectLst>
                  <a:outerShdw blurRad="44196" dist="33147" dir="5400000" rotWithShape="0">
                    <a:srgbClr val="000000"/>
                  </a:outerShdw>
                </a:effectLst>
              </a:defRPr>
            </a:pPr>
            <a:r>
              <a:t>Use lowercase when writing HTML</a:t>
            </a:r>
          </a:p>
          <a:p>
            <a:pPr marL="552450" indent="-552450" defTabSz="718184">
              <a:spcBef>
                <a:spcPts val="4400"/>
              </a:spcBef>
              <a:buBlip>
                <a:blip r:embed="rId3"/>
              </a:buBlip>
              <a:defRPr sz="4350">
                <a:effectLst>
                  <a:outerShdw blurRad="44196" dist="33147" dir="5400000" rotWithShape="0">
                    <a:srgbClr val="000000"/>
                  </a:outerShdw>
                </a:effectLst>
              </a:defRPr>
            </a:pPr>
            <a:r>
              <a:t>Try to keep your html file small</a:t>
            </a:r>
          </a:p>
          <a:p>
            <a:pPr marL="552450" indent="-552450" defTabSz="718184">
              <a:spcBef>
                <a:spcPts val="4400"/>
              </a:spcBef>
              <a:buBlip>
                <a:blip r:embed="rId3"/>
              </a:buBlip>
              <a:defRPr sz="4350">
                <a:effectLst>
                  <a:outerShdw blurRad="44196" dist="33147" dir="5400000" rotWithShape="0">
                    <a:srgbClr val="000000"/>
                  </a:outerShdw>
                </a:effectLst>
              </a:defRPr>
            </a:pPr>
            <a:r>
              <a:t>Tackle accessibility, search engine optimization, and performance as you go</a:t>
            </a:r>
          </a:p>
          <a:p>
            <a:pPr marL="552450" indent="-552450" defTabSz="718184">
              <a:spcBef>
                <a:spcPts val="4400"/>
              </a:spcBef>
              <a:buBlip>
                <a:blip r:embed="rId3"/>
              </a:buBlip>
              <a:defRPr sz="4350">
                <a:effectLst>
                  <a:outerShdw blurRad="44196" dist="33147" dir="5400000" rotWithShape="0">
                    <a:srgbClr val="000000"/>
                  </a:outerShdw>
                </a:effectLst>
              </a:defRPr>
            </a:pPr>
            <a:r>
              <a:t>Remove comments from production code</a:t>
            </a:r>
          </a:p>
        </p:txBody>
      </p:sp>
    </p:spTree>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p:cNvSpPr>
          <p:nvPr>
            <p:ph type="title"/>
          </p:nvPr>
        </p:nvSpPr>
        <p:spPr>
          <a:prstGeom prst="rect">
            <a:avLst/>
          </a:prstGeom>
        </p:spPr>
        <p:txBody>
          <a:bodyPr/>
          <a:lstStyle>
            <a:lvl1pPr>
              <a:defRPr>
                <a:latin typeface="Helvetica Neue Bold Condensed"/>
                <a:ea typeface="Helvetica Neue Bold Condensed"/>
                <a:cs typeface="Helvetica Neue Bold Condensed"/>
                <a:sym typeface="Helvetica Neue Bold Condensed"/>
              </a:defRPr>
            </a:lvl1pPr>
          </a:lstStyle>
          <a:p>
            <a:r>
              <a:t>What we covered</a:t>
            </a:r>
          </a:p>
        </p:txBody>
      </p:sp>
      <p:sp>
        <p:nvSpPr>
          <p:cNvPr id="449" name="Shape 449"/>
          <p:cNvSpPr>
            <a:spLocks noGrp="1"/>
          </p:cNvSpPr>
          <p:nvPr>
            <p:ph type="body" sz="half" idx="1"/>
          </p:nvPr>
        </p:nvSpPr>
        <p:spPr>
          <a:xfrm>
            <a:off x="1486929" y="3353568"/>
            <a:ext cx="10187712" cy="8546636"/>
          </a:xfrm>
          <a:prstGeom prst="rect">
            <a:avLst/>
          </a:prstGeom>
        </p:spPr>
        <p:txBody>
          <a:bodyPr anchor="t">
            <a:normAutofit lnSpcReduction="10000"/>
          </a:bodyPr>
          <a:lstStyle/>
          <a:p>
            <a:pPr marL="622300" indent="-622300" defTabSz="448055">
              <a:lnSpc>
                <a:spcPct val="150000"/>
              </a:lnSpc>
              <a:spcBef>
                <a:spcPts val="0"/>
              </a:spcBef>
              <a:buSzPct val="75000"/>
              <a:buChar char="•"/>
              <a:defRPr sz="4900">
                <a:effectLst/>
                <a:uFill>
                  <a:solidFill>
                    <a:srgbClr val="000000"/>
                  </a:solidFill>
                </a:uFill>
              </a:defRPr>
            </a:pPr>
            <a:r>
              <a:t>Tags</a:t>
            </a:r>
          </a:p>
          <a:p>
            <a:pPr marL="622300" indent="-622300" defTabSz="448055">
              <a:lnSpc>
                <a:spcPct val="150000"/>
              </a:lnSpc>
              <a:spcBef>
                <a:spcPts val="0"/>
              </a:spcBef>
              <a:buSzPct val="75000"/>
              <a:buChar char="•"/>
              <a:defRPr sz="4900">
                <a:effectLst/>
                <a:uFill>
                  <a:solidFill>
                    <a:srgbClr val="000000"/>
                  </a:solidFill>
                </a:uFill>
              </a:defRPr>
            </a:pPr>
            <a:r>
              <a:t>Attributes	</a:t>
            </a:r>
          </a:p>
          <a:p>
            <a:pPr marL="622300" indent="-622300" defTabSz="448055">
              <a:lnSpc>
                <a:spcPct val="150000"/>
              </a:lnSpc>
              <a:spcBef>
                <a:spcPts val="0"/>
              </a:spcBef>
              <a:buSzPct val="75000"/>
              <a:buChar char="•"/>
              <a:defRPr sz="4900">
                <a:effectLst/>
                <a:uFill>
                  <a:solidFill>
                    <a:srgbClr val="000000"/>
                  </a:solidFill>
                </a:uFill>
              </a:defRPr>
            </a:pPr>
            <a:r>
              <a:t>Links and page anchors</a:t>
            </a:r>
          </a:p>
          <a:p>
            <a:pPr marL="622300" indent="-622300" defTabSz="448055">
              <a:lnSpc>
                <a:spcPct val="150000"/>
              </a:lnSpc>
              <a:spcBef>
                <a:spcPts val="0"/>
              </a:spcBef>
              <a:buSzPct val="75000"/>
              <a:buChar char="•"/>
              <a:defRPr sz="4900">
                <a:effectLst/>
                <a:uFill>
                  <a:solidFill>
                    <a:srgbClr val="000000"/>
                  </a:solidFill>
                </a:uFill>
              </a:defRPr>
            </a:pPr>
            <a:r>
              <a:t>How to incorporate CSS and JS</a:t>
            </a:r>
          </a:p>
          <a:p>
            <a:pPr marL="622300" indent="-622300" defTabSz="448055">
              <a:lnSpc>
                <a:spcPct val="150000"/>
              </a:lnSpc>
              <a:spcBef>
                <a:spcPts val="0"/>
              </a:spcBef>
              <a:buSzPct val="75000"/>
              <a:buChar char="•"/>
              <a:defRPr sz="4900">
                <a:effectLst/>
                <a:uFill>
                  <a:solidFill>
                    <a:srgbClr val="000000"/>
                  </a:solidFill>
                </a:uFill>
              </a:defRPr>
            </a:pPr>
            <a:r>
              <a:t>Forms and input</a:t>
            </a:r>
          </a:p>
          <a:p>
            <a:pPr marL="622300" indent="-622300" defTabSz="448055">
              <a:lnSpc>
                <a:spcPct val="150000"/>
              </a:lnSpc>
              <a:spcBef>
                <a:spcPts val="0"/>
              </a:spcBef>
              <a:buSzPct val="75000"/>
              <a:buChar char="•"/>
              <a:defRPr sz="4900">
                <a:effectLst/>
                <a:uFill>
                  <a:solidFill>
                    <a:srgbClr val="000000"/>
                  </a:solidFill>
                </a:uFill>
              </a:defRPr>
            </a:pPr>
            <a:r>
              <a:t>HTML 5 semantic layout elements</a:t>
            </a:r>
          </a:p>
          <a:p>
            <a:pPr marL="622300" indent="-622300" defTabSz="448055">
              <a:lnSpc>
                <a:spcPct val="150000"/>
              </a:lnSpc>
              <a:spcBef>
                <a:spcPts val="0"/>
              </a:spcBef>
              <a:buSzPct val="75000"/>
              <a:buChar char="•"/>
              <a:defRPr sz="4900">
                <a:effectLst/>
                <a:uFill>
                  <a:solidFill>
                    <a:srgbClr val="000000"/>
                  </a:solidFill>
                </a:uFill>
              </a:defRPr>
            </a:pPr>
            <a:r>
              <a:t>Block-level vs inline</a:t>
            </a:r>
          </a:p>
          <a:p>
            <a:pPr marL="622300" indent="-622300" defTabSz="448055">
              <a:lnSpc>
                <a:spcPct val="150000"/>
              </a:lnSpc>
              <a:spcBef>
                <a:spcPts val="0"/>
              </a:spcBef>
              <a:buSzPct val="75000"/>
              <a:buChar char="•"/>
              <a:defRPr sz="4900">
                <a:effectLst/>
                <a:uFill>
                  <a:solidFill>
                    <a:srgbClr val="000000"/>
                  </a:solidFill>
                </a:uFill>
              </a:defRPr>
            </a:pPr>
            <a:r>
              <a:t>The box model</a:t>
            </a:r>
          </a:p>
        </p:txBody>
      </p:sp>
      <p:sp>
        <p:nvSpPr>
          <p:cNvPr id="450" name="Shape 450"/>
          <p:cNvSpPr/>
          <p:nvPr/>
        </p:nvSpPr>
        <p:spPr>
          <a:xfrm>
            <a:off x="12700779" y="3353568"/>
            <a:ext cx="10187713" cy="8546636"/>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a:bodyPr>
          <a:lstStyle/>
          <a:p>
            <a:pPr marL="635000" indent="-635000" algn="l" defTabSz="457200">
              <a:lnSpc>
                <a:spcPct val="150000"/>
              </a:lnSpc>
              <a:buSzPct val="75000"/>
              <a:buChar char="•"/>
              <a:defRPr sz="5000">
                <a:effectLst/>
                <a:uFill>
                  <a:solidFill>
                    <a:srgbClr val="000000"/>
                  </a:solidFill>
                </a:uFill>
              </a:defRPr>
            </a:pPr>
            <a:r>
              <a:t>Comments</a:t>
            </a:r>
          </a:p>
          <a:p>
            <a:pPr marL="635000" indent="-635000" algn="l" defTabSz="457200">
              <a:lnSpc>
                <a:spcPct val="150000"/>
              </a:lnSpc>
              <a:buSzPct val="75000"/>
              <a:buChar char="•"/>
              <a:defRPr sz="5000">
                <a:effectLst/>
                <a:uFill>
                  <a:solidFill>
                    <a:srgbClr val="000000"/>
                  </a:solidFill>
                </a:uFill>
              </a:defRPr>
            </a:pPr>
            <a:r>
              <a:t>Best practices</a:t>
            </a:r>
          </a:p>
        </p:txBody>
      </p:sp>
    </p:spTree>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Shape 452"/>
          <p:cNvSpPr>
            <a:spLocks noGrp="1"/>
          </p:cNvSpPr>
          <p:nvPr>
            <p:ph type="ctrTitle"/>
          </p:nvPr>
        </p:nvSpPr>
        <p:spPr>
          <a:prstGeom prst="rect">
            <a:avLst/>
          </a:prstGeom>
        </p:spPr>
        <p:txBody>
          <a:bodyPr/>
          <a:lstStyle/>
          <a:p>
            <a:r>
              <a:t>CSS basics</a:t>
            </a:r>
          </a:p>
        </p:txBody>
      </p:sp>
      <p:sp>
        <p:nvSpPr>
          <p:cNvPr id="453" name="Shape 453"/>
          <p:cNvSpPr>
            <a:spLocks noGrp="1"/>
          </p:cNvSpPr>
          <p:nvPr>
            <p:ph type="subTitle" sz="quarter" idx="1"/>
          </p:nvPr>
        </p:nvSpPr>
        <p:spPr>
          <a:xfrm>
            <a:off x="1473200" y="6845300"/>
            <a:ext cx="14051464" cy="2209800"/>
          </a:xfrm>
          <a:prstGeom prst="rect">
            <a:avLst/>
          </a:prstGeom>
        </p:spPr>
        <p:txBody>
          <a:bodyPr/>
          <a:lstStyle>
            <a:lvl1pPr>
              <a:defRPr>
                <a:solidFill>
                  <a:srgbClr val="009CFF"/>
                </a:solidFill>
              </a:defRPr>
            </a:lvl1pPr>
          </a:lstStyle>
          <a:p>
            <a:r>
              <a:t>Spiffing up all the things</a:t>
            </a: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a:spLocks noGrp="1"/>
          </p:cNvSpPr>
          <p:nvPr>
            <p:ph type="title"/>
          </p:nvPr>
        </p:nvSpPr>
        <p:spPr>
          <a:xfrm>
            <a:off x="1701800" y="1638300"/>
            <a:ext cx="21437600" cy="3429000"/>
          </a:xfrm>
          <a:prstGeom prst="rect">
            <a:avLst/>
          </a:prstGeom>
        </p:spPr>
        <p:txBody>
          <a:bodyPr/>
          <a:lstStyle/>
          <a:p>
            <a:r>
              <a:t>Common tags</a:t>
            </a:r>
          </a:p>
        </p:txBody>
      </p:sp>
      <p:sp>
        <p:nvSpPr>
          <p:cNvPr id="228" name="Shape 228"/>
          <p:cNvSpPr>
            <a:spLocks noGrp="1"/>
          </p:cNvSpPr>
          <p:nvPr>
            <p:ph type="body" sz="half" idx="1"/>
          </p:nvPr>
        </p:nvSpPr>
        <p:spPr>
          <a:xfrm>
            <a:off x="3639092" y="4458368"/>
            <a:ext cx="17563016" cy="6932864"/>
          </a:xfrm>
          <a:prstGeom prst="rect">
            <a:avLst/>
          </a:prstGeom>
        </p:spPr>
        <p:txBody>
          <a:bodyPr/>
          <a:lstStyle/>
          <a:p>
            <a:pPr marL="0" indent="0" defTabSz="698301">
              <a:spcBef>
                <a:spcPts val="3500"/>
              </a:spcBef>
              <a:buSzTx/>
              <a:buNone/>
              <a:defRPr sz="7000"/>
            </a:pPr>
            <a:r>
              <a:t>html   body   head   title</a:t>
            </a:r>
          </a:p>
          <a:p>
            <a:pPr marL="0" indent="0" defTabSz="698301">
              <a:spcBef>
                <a:spcPts val="3500"/>
              </a:spcBef>
              <a:buSzTx/>
              <a:buNone/>
              <a:defRPr sz="7000"/>
            </a:pPr>
            <a:r>
              <a:t>h1-h6   p   i   strong   b   center</a:t>
            </a:r>
          </a:p>
          <a:p>
            <a:pPr marL="0" indent="0" defTabSz="698301">
              <a:spcBef>
                <a:spcPts val="3500"/>
              </a:spcBef>
              <a:buSzTx/>
              <a:buNone/>
              <a:defRPr sz="7000"/>
            </a:pPr>
            <a:r>
              <a:t>table   tr   th   td   ul   ol   li</a:t>
            </a:r>
          </a:p>
          <a:p>
            <a:pPr marL="0" indent="0" defTabSz="698301">
              <a:spcBef>
                <a:spcPts val="3500"/>
              </a:spcBef>
              <a:buSzTx/>
              <a:buNone/>
              <a:defRPr sz="7000"/>
            </a:pPr>
            <a:r>
              <a:t>br  a  span   img   script   style   link</a:t>
            </a:r>
          </a:p>
        </p:txBody>
      </p:sp>
    </p:spTree>
  </p:cSld>
  <p:clrMapOvr>
    <a:masterClrMapping/>
  </p:clrMapOvr>
  <p:transition spd="slow"/>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 name="Shape 455"/>
          <p:cNvSpPr/>
          <p:nvPr/>
        </p:nvSpPr>
        <p:spPr>
          <a:xfrm>
            <a:off x="6346527" y="3283243"/>
            <a:ext cx="11690946" cy="714951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defTabSz="722946">
              <a:defRPr sz="10000"/>
            </a:pPr>
            <a:r>
              <a:t>What is </a:t>
            </a:r>
            <a:r>
              <a:rPr b="1">
                <a:solidFill>
                  <a:schemeClr val="accent6">
                    <a:satOff val="24555"/>
                    <a:lumOff val="22232"/>
                  </a:schemeClr>
                </a:solidFill>
                <a:latin typeface="Helvetica Neue"/>
                <a:ea typeface="Helvetica Neue"/>
                <a:cs typeface="Helvetica Neue"/>
                <a:sym typeface="Helvetica Neue"/>
              </a:rPr>
              <a:t>CSS</a:t>
            </a:r>
            <a:r>
              <a:t>?</a:t>
            </a:r>
          </a:p>
        </p:txBody>
      </p:sp>
    </p:spTree>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Shape 457"/>
          <p:cNvSpPr>
            <a:spLocks noGrp="1"/>
          </p:cNvSpPr>
          <p:nvPr>
            <p:ph type="title"/>
          </p:nvPr>
        </p:nvSpPr>
        <p:spPr>
          <a:xfrm>
            <a:off x="1473200" y="4161482"/>
            <a:ext cx="21437600" cy="5393036"/>
          </a:xfrm>
          <a:prstGeom prst="rect">
            <a:avLst/>
          </a:prstGeom>
        </p:spPr>
        <p:txBody>
          <a:bodyPr/>
          <a:lstStyle/>
          <a:p>
            <a:r>
              <a:t>There are three types of CSS:</a:t>
            </a:r>
          </a:p>
          <a:p>
            <a:r>
              <a:rPr>
                <a:solidFill>
                  <a:schemeClr val="accent6">
                    <a:satOff val="24555"/>
                    <a:lumOff val="22232"/>
                  </a:schemeClr>
                </a:solidFill>
              </a:rPr>
              <a:t>internal</a:t>
            </a:r>
            <a:r>
              <a:t>, </a:t>
            </a:r>
            <a:r>
              <a:rPr b="1">
                <a:solidFill>
                  <a:schemeClr val="accent6">
                    <a:satOff val="24555"/>
                    <a:lumOff val="22232"/>
                  </a:schemeClr>
                </a:solidFill>
                <a:latin typeface="Helvetica Neue"/>
                <a:ea typeface="Helvetica Neue"/>
                <a:cs typeface="Helvetica Neue"/>
                <a:sym typeface="Helvetica Neue"/>
              </a:rPr>
              <a:t>external</a:t>
            </a:r>
            <a:r>
              <a:t>, </a:t>
            </a:r>
            <a:r>
              <a:rPr>
                <a:solidFill>
                  <a:schemeClr val="accent6">
                    <a:satOff val="24555"/>
                    <a:lumOff val="22232"/>
                  </a:schemeClr>
                </a:solidFill>
              </a:rPr>
              <a:t>inline</a:t>
            </a:r>
          </a:p>
        </p:txBody>
      </p:sp>
    </p:spTree>
  </p:cSld>
  <p:clrMapOvr>
    <a:masterClrMapping/>
  </p:clrMapOvr>
  <p:transition spd="slow"/>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p:cNvSpPr>
          <p:nvPr>
            <p:ph type="title"/>
          </p:nvPr>
        </p:nvSpPr>
        <p:spPr>
          <a:prstGeom prst="rect">
            <a:avLst/>
          </a:prstGeom>
        </p:spPr>
        <p:txBody>
          <a:bodyPr/>
          <a:lstStyle/>
          <a:p>
            <a:r>
              <a:t>Let’s create an </a:t>
            </a:r>
            <a:r>
              <a:rPr b="1">
                <a:latin typeface="Helvetica Neue"/>
                <a:ea typeface="Helvetica Neue"/>
                <a:cs typeface="Helvetica Neue"/>
                <a:sym typeface="Helvetica Neue"/>
              </a:rPr>
              <a:t>external style sheet</a:t>
            </a:r>
          </a:p>
        </p:txBody>
      </p:sp>
      <p:sp>
        <p:nvSpPr>
          <p:cNvPr id="460" name="Shape 460"/>
          <p:cNvSpPr>
            <a:spLocks noGrp="1"/>
          </p:cNvSpPr>
          <p:nvPr>
            <p:ph type="body" sz="half" idx="1"/>
          </p:nvPr>
        </p:nvSpPr>
        <p:spPr>
          <a:xfrm>
            <a:off x="1346200" y="3556000"/>
            <a:ext cx="12735651" cy="6604000"/>
          </a:xfrm>
          <a:prstGeom prst="rect">
            <a:avLst/>
          </a:prstGeom>
        </p:spPr>
        <p:txBody>
          <a:bodyPr/>
          <a:lstStyle/>
          <a:p>
            <a:pPr marL="0" indent="0" defTabSz="575071">
              <a:spcBef>
                <a:spcPts val="2900"/>
              </a:spcBef>
              <a:buSzTx/>
              <a:buNone/>
              <a:defRPr sz="7000"/>
            </a:pPr>
            <a:r>
              <a:t>Create a new file in Sublime. Save it as </a:t>
            </a:r>
            <a:r>
              <a:rPr b="1">
                <a:latin typeface="Helvetica Neue"/>
                <a:ea typeface="Helvetica Neue"/>
                <a:cs typeface="Helvetica Neue"/>
                <a:sym typeface="Helvetica Neue"/>
              </a:rPr>
              <a:t>styles.css</a:t>
            </a:r>
            <a:r>
              <a:t> in the same directory at index.html</a:t>
            </a:r>
          </a:p>
          <a:p>
            <a:pPr marL="0" indent="0" algn="ctr" defTabSz="575071">
              <a:spcBef>
                <a:spcPts val="2900"/>
              </a:spcBef>
              <a:buSzTx/>
              <a:buNone/>
              <a:defRPr>
                <a:solidFill>
                  <a:srgbClr val="A6AAA9"/>
                </a:solidFill>
              </a:defRPr>
            </a:pPr>
            <a:r>
              <a:t>(save it to the Desktop)</a:t>
            </a:r>
          </a:p>
        </p:txBody>
      </p:sp>
      <p:pic>
        <p:nvPicPr>
          <p:cNvPr id="461" name="Screen Shot 2015-09-15 at 9.48.33 AM.png"/>
          <p:cNvPicPr>
            <a:picLocks noChangeAspect="1"/>
          </p:cNvPicPr>
          <p:nvPr/>
        </p:nvPicPr>
        <p:blipFill>
          <a:blip r:embed="rId2"/>
          <a:stretch>
            <a:fillRect/>
          </a:stretch>
        </p:blipFill>
        <p:spPr>
          <a:xfrm>
            <a:off x="15664060" y="4086646"/>
            <a:ext cx="7090570" cy="7090570"/>
          </a:xfrm>
          <a:prstGeom prst="rect">
            <a:avLst/>
          </a:prstGeom>
          <a:ln w="12700">
            <a:miter lim="400000"/>
          </a:ln>
        </p:spPr>
      </p:pic>
    </p:spTree>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 name="Shape 463"/>
          <p:cNvSpPr>
            <a:spLocks noGrp="1"/>
          </p:cNvSpPr>
          <p:nvPr>
            <p:ph type="body" idx="1"/>
          </p:nvPr>
        </p:nvSpPr>
        <p:spPr>
          <a:xfrm>
            <a:off x="1473200" y="1401415"/>
            <a:ext cx="21437600" cy="10913170"/>
          </a:xfrm>
          <a:prstGeom prst="rect">
            <a:avLst/>
          </a:prstGeom>
        </p:spPr>
        <p:txBody>
          <a:bodyPr/>
          <a:lstStyle/>
          <a:p>
            <a:pPr marL="0" indent="0" defTabSz="698301">
              <a:spcBef>
                <a:spcPts val="3500"/>
              </a:spcBef>
              <a:buSzTx/>
              <a:buNone/>
              <a:defRPr sz="7000">
                <a:solidFill>
                  <a:schemeClr val="accent3">
                    <a:satOff val="18648"/>
                    <a:lumOff val="5971"/>
                  </a:schemeClr>
                </a:solidFill>
              </a:defRPr>
            </a:pPr>
            <a:r>
              <a:t>body { </a:t>
            </a:r>
          </a:p>
          <a:p>
            <a:pPr marL="0" indent="0" defTabSz="698301">
              <a:spcBef>
                <a:spcPts val="3500"/>
              </a:spcBef>
              <a:buSzTx/>
              <a:buNone/>
              <a:defRPr sz="7000">
                <a:solidFill>
                  <a:schemeClr val="accent3">
                    <a:satOff val="18648"/>
                    <a:lumOff val="5971"/>
                  </a:schemeClr>
                </a:solidFill>
              </a:defRPr>
            </a:pPr>
            <a:r>
              <a:t>      background-color: yellow;</a:t>
            </a:r>
          </a:p>
          <a:p>
            <a:pPr marL="0" indent="0" defTabSz="698301">
              <a:spcBef>
                <a:spcPts val="3500"/>
              </a:spcBef>
              <a:buSzTx/>
              <a:buNone/>
              <a:defRPr sz="7000">
                <a:solidFill>
                  <a:schemeClr val="accent3">
                    <a:satOff val="18648"/>
                    <a:lumOff val="5971"/>
                  </a:schemeClr>
                </a:solidFill>
              </a:defRPr>
            </a:pPr>
            <a:r>
              <a:t>}</a:t>
            </a:r>
          </a:p>
        </p:txBody>
      </p:sp>
      <p:sp>
        <p:nvSpPr>
          <p:cNvPr id="464" name="Shape 464"/>
          <p:cNvSpPr>
            <a:spLocks noGrp="1"/>
          </p:cNvSpPr>
          <p:nvPr>
            <p:ph type="title"/>
          </p:nvPr>
        </p:nvSpPr>
        <p:spPr>
          <a:xfrm>
            <a:off x="17520245" y="355600"/>
            <a:ext cx="7254876" cy="3429000"/>
          </a:xfrm>
          <a:prstGeom prst="rect">
            <a:avLst/>
          </a:prstGeom>
        </p:spPr>
        <p:txBody>
          <a:bodyPr>
            <a:normAutofit fontScale="90000"/>
          </a:bodyPr>
          <a:lstStyle/>
          <a:p>
            <a:pPr defTabSz="613601">
              <a:defRPr sz="7700">
                <a:solidFill>
                  <a:srgbClr val="DCDEE0"/>
                </a:solidFill>
                <a:effectLst>
                  <a:outerShdw blurRad="39116" dist="29337" dir="5400000" rotWithShape="0">
                    <a:srgbClr val="000000"/>
                  </a:outerShdw>
                </a:effectLst>
                <a:latin typeface="Adobe Naskh"/>
                <a:ea typeface="Adobe Naskh"/>
                <a:cs typeface="Adobe Naskh"/>
                <a:sym typeface="Adobe Naskh"/>
              </a:defRPr>
            </a:pPr>
            <a:r>
              <a:t>Add some styles </a:t>
            </a:r>
          </a:p>
          <a:p>
            <a:pPr defTabSz="613601">
              <a:defRPr sz="7700">
                <a:solidFill>
                  <a:srgbClr val="DCDEE0"/>
                </a:solidFill>
                <a:effectLst>
                  <a:outerShdw blurRad="39116" dist="29337" dir="5400000" rotWithShape="0">
                    <a:srgbClr val="000000"/>
                  </a:outerShdw>
                </a:effectLst>
                <a:latin typeface="Adobe Naskh"/>
                <a:ea typeface="Adobe Naskh"/>
                <a:cs typeface="Adobe Naskh"/>
                <a:sym typeface="Adobe Naskh"/>
              </a:defRPr>
            </a:pPr>
            <a:r>
              <a:t>to your new </a:t>
            </a:r>
            <a:r>
              <a:rPr err="1"/>
              <a:t>css</a:t>
            </a:r>
            <a:r>
              <a:t> file</a:t>
            </a:r>
          </a:p>
        </p:txBody>
      </p:sp>
    </p:spTree>
  </p:cSld>
  <p:clrMapOvr>
    <a:masterClrMapping/>
  </p:clrMapOvr>
  <p:transition spd="slow"/>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9" name="Shape 469"/>
          <p:cNvSpPr>
            <a:spLocks noGrp="1"/>
          </p:cNvSpPr>
          <p:nvPr>
            <p:ph type="body" idx="1"/>
          </p:nvPr>
        </p:nvSpPr>
        <p:spPr>
          <a:xfrm>
            <a:off x="1473200" y="1401415"/>
            <a:ext cx="21437600" cy="10913170"/>
          </a:xfrm>
          <a:prstGeom prst="rect">
            <a:avLst/>
          </a:prstGeom>
        </p:spPr>
        <p:txBody>
          <a:bodyPr/>
          <a:lstStyle/>
          <a:p>
            <a:pPr marL="0" indent="0" defTabSz="642437">
              <a:spcBef>
                <a:spcPts val="3200"/>
              </a:spcBef>
              <a:buSzTx/>
              <a:buNone/>
              <a:defRPr sz="6440">
                <a:effectLst>
                  <a:outerShdw blurRad="46736" dist="35052" dir="5400000" rotWithShape="0">
                    <a:srgbClr val="000000"/>
                  </a:outerShdw>
                </a:effectLst>
              </a:defRPr>
            </a:pPr>
            <a:r>
              <a:t>body { </a:t>
            </a:r>
          </a:p>
          <a:p>
            <a:pPr marL="0" indent="0" defTabSz="642437">
              <a:spcBef>
                <a:spcPts val="3200"/>
              </a:spcBef>
              <a:buSzTx/>
              <a:buNone/>
              <a:defRPr sz="6440">
                <a:effectLst>
                  <a:outerShdw blurRad="46736" dist="35052" dir="5400000" rotWithShape="0">
                    <a:srgbClr val="000000"/>
                  </a:outerShdw>
                </a:effectLst>
              </a:defRPr>
            </a:pPr>
            <a:r>
              <a:t>      background-color: yellow;</a:t>
            </a:r>
          </a:p>
          <a:p>
            <a:pPr marL="0" indent="0" defTabSz="642437">
              <a:spcBef>
                <a:spcPts val="3200"/>
              </a:spcBef>
              <a:buSzTx/>
              <a:buNone/>
              <a:defRPr sz="6440">
                <a:effectLst>
                  <a:outerShdw blurRad="46736" dist="35052" dir="5400000" rotWithShape="0">
                    <a:srgbClr val="000000"/>
                  </a:outerShdw>
                </a:effectLst>
              </a:defRPr>
            </a:pPr>
            <a:r>
              <a:t>}</a:t>
            </a:r>
          </a:p>
          <a:p>
            <a:pPr marL="0" indent="0" defTabSz="642437">
              <a:spcBef>
                <a:spcPts val="3200"/>
              </a:spcBef>
              <a:buSzTx/>
              <a:buNone/>
              <a:defRPr sz="6440">
                <a:effectLst>
                  <a:outerShdw blurRad="46736" dist="35052" dir="5400000" rotWithShape="0">
                    <a:srgbClr val="000000"/>
                  </a:outerShdw>
                </a:effectLst>
              </a:defRPr>
            </a:pPr>
            <a:r>
              <a:t>h1 { </a:t>
            </a:r>
          </a:p>
          <a:p>
            <a:pPr marL="0" indent="0" defTabSz="642437">
              <a:spcBef>
                <a:spcPts val="3200"/>
              </a:spcBef>
              <a:buSzTx/>
              <a:buNone/>
              <a:defRPr sz="6440">
                <a:effectLst>
                  <a:outerShdw blurRad="46736" dist="35052" dir="5400000" rotWithShape="0">
                    <a:srgbClr val="000000"/>
                  </a:outerShdw>
                </a:effectLst>
              </a:defRPr>
            </a:pPr>
            <a:r>
              <a:t>      color: blue;</a:t>
            </a:r>
          </a:p>
          <a:p>
            <a:pPr marL="0" indent="0" defTabSz="642437">
              <a:spcBef>
                <a:spcPts val="3200"/>
              </a:spcBef>
              <a:buSzTx/>
              <a:buNone/>
              <a:defRPr sz="6440">
                <a:effectLst>
                  <a:outerShdw blurRad="46736" dist="35052" dir="5400000" rotWithShape="0">
                    <a:srgbClr val="000000"/>
                  </a:outerShdw>
                </a:effectLst>
              </a:defRPr>
            </a:pPr>
            <a:r>
              <a:t>}</a:t>
            </a:r>
          </a:p>
          <a:p>
            <a:pPr marL="0" indent="0" defTabSz="642437">
              <a:spcBef>
                <a:spcPts val="3200"/>
              </a:spcBef>
              <a:buSzTx/>
              <a:buNone/>
              <a:defRPr sz="6440">
                <a:effectLst>
                  <a:outerShdw blurRad="46736" dist="35052" dir="5400000" rotWithShape="0">
                    <a:srgbClr val="000000"/>
                  </a:outerShdw>
                </a:effectLst>
              </a:defRPr>
            </a:pPr>
            <a:endParaRPr/>
          </a:p>
        </p:txBody>
      </p:sp>
      <p:sp>
        <p:nvSpPr>
          <p:cNvPr id="470" name="Shape 470"/>
          <p:cNvSpPr>
            <a:spLocks noGrp="1"/>
          </p:cNvSpPr>
          <p:nvPr>
            <p:ph type="title"/>
          </p:nvPr>
        </p:nvSpPr>
        <p:spPr>
          <a:xfrm>
            <a:off x="17520245" y="355600"/>
            <a:ext cx="7254876" cy="3429000"/>
          </a:xfrm>
          <a:prstGeom prst="rect">
            <a:avLst/>
          </a:prstGeom>
        </p:spPr>
        <p:txBody>
          <a:bodyPr>
            <a:normAutofit fontScale="90000"/>
          </a:bodyPr>
          <a:lstStyle/>
          <a:p>
            <a:pPr defTabSz="613601">
              <a:defRPr sz="7700">
                <a:solidFill>
                  <a:srgbClr val="DCDEE0"/>
                </a:solidFill>
                <a:effectLst>
                  <a:outerShdw blurRad="39116" dist="29337" dir="5400000" rotWithShape="0">
                    <a:srgbClr val="000000"/>
                  </a:outerShdw>
                </a:effectLst>
                <a:latin typeface="Adobe Naskh"/>
                <a:ea typeface="Adobe Naskh"/>
                <a:cs typeface="Adobe Naskh"/>
                <a:sym typeface="Adobe Naskh"/>
              </a:defRPr>
            </a:pPr>
            <a:r>
              <a:t>Add some styles </a:t>
            </a:r>
          </a:p>
          <a:p>
            <a:pPr defTabSz="613601">
              <a:defRPr sz="7700">
                <a:solidFill>
                  <a:srgbClr val="DCDEE0"/>
                </a:solidFill>
                <a:effectLst>
                  <a:outerShdw blurRad="39116" dist="29337" dir="5400000" rotWithShape="0">
                    <a:srgbClr val="000000"/>
                  </a:outerShdw>
                </a:effectLst>
                <a:latin typeface="Adobe Naskh"/>
                <a:ea typeface="Adobe Naskh"/>
                <a:cs typeface="Adobe Naskh"/>
                <a:sym typeface="Adobe Naskh"/>
              </a:defRPr>
            </a:pPr>
            <a:r>
              <a:t>to your new css file</a:t>
            </a:r>
          </a:p>
        </p:txBody>
      </p:sp>
    </p:spTree>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 name="Shape 472"/>
          <p:cNvSpPr>
            <a:spLocks noGrp="1"/>
          </p:cNvSpPr>
          <p:nvPr>
            <p:ph type="title"/>
          </p:nvPr>
        </p:nvSpPr>
        <p:spPr>
          <a:prstGeom prst="rect">
            <a:avLst/>
          </a:prstGeom>
        </p:spPr>
        <p:txBody>
          <a:bodyPr/>
          <a:lstStyle/>
          <a:p>
            <a:r>
              <a:t>There are three ways of </a:t>
            </a:r>
            <a:r>
              <a:rPr>
                <a:latin typeface="Helvetica Neue Bold Condensed"/>
                <a:ea typeface="Helvetica Neue Bold Condensed"/>
                <a:cs typeface="Helvetica Neue Bold Condensed"/>
                <a:sym typeface="Helvetica Neue Bold Condensed"/>
              </a:rPr>
              <a:t>styling</a:t>
            </a:r>
            <a:r>
              <a:t>, </a:t>
            </a:r>
          </a:p>
          <a:p>
            <a:r>
              <a:t>as previously mentioned</a:t>
            </a:r>
          </a:p>
        </p:txBody>
      </p:sp>
    </p:spTree>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 name="Shape 474"/>
          <p:cNvSpPr>
            <a:spLocks noGrp="1"/>
          </p:cNvSpPr>
          <p:nvPr>
            <p:ph type="title"/>
          </p:nvPr>
        </p:nvSpPr>
        <p:spPr>
          <a:prstGeom prst="rect">
            <a:avLst/>
          </a:prstGeom>
        </p:spPr>
        <p:txBody>
          <a:bodyPr/>
          <a:lstStyle/>
          <a:p>
            <a:pPr defTabSz="643889">
              <a:defRPr sz="7800">
                <a:effectLst>
                  <a:outerShdw blurRad="39624" dist="29717" dir="5400000" rotWithShape="0">
                    <a:srgbClr val="000000"/>
                  </a:outerShdw>
                </a:effectLst>
              </a:defRPr>
            </a:pPr>
            <a:r>
              <a:t>Using the style tag:</a:t>
            </a:r>
          </a:p>
          <a:p>
            <a:pPr defTabSz="643889">
              <a:defRPr sz="7800">
                <a:effectLst>
                  <a:outerShdw blurRad="39624" dist="29717" dir="5400000" rotWithShape="0">
                    <a:srgbClr val="000000"/>
                  </a:outerShdw>
                </a:effectLst>
              </a:defRPr>
            </a:pPr>
            <a:r>
              <a:rPr>
                <a:solidFill>
                  <a:srgbClr val="F9FB00"/>
                </a:solidFill>
              </a:rPr>
              <a:t>&lt;style&gt;</a:t>
            </a:r>
            <a:r>
              <a:t> </a:t>
            </a:r>
            <a:r>
              <a:rPr>
                <a:solidFill>
                  <a:srgbClr val="AAE300"/>
                </a:solidFill>
              </a:rPr>
              <a:t>body{</a:t>
            </a:r>
            <a:r>
              <a:t> </a:t>
            </a:r>
            <a:r>
              <a:rPr>
                <a:solidFill>
                  <a:srgbClr val="84DDFD"/>
                </a:solidFill>
              </a:rPr>
              <a:t>background-color: white;</a:t>
            </a:r>
            <a:r>
              <a:t> </a:t>
            </a:r>
            <a:r>
              <a:rPr>
                <a:solidFill>
                  <a:srgbClr val="AAE300"/>
                </a:solidFill>
              </a:rPr>
              <a:t>}</a:t>
            </a:r>
            <a:r>
              <a:t> </a:t>
            </a:r>
            <a:r>
              <a:rPr>
                <a:solidFill>
                  <a:srgbClr val="F9FB00"/>
                </a:solidFill>
              </a:rPr>
              <a:t>&lt;/style&gt;</a:t>
            </a:r>
          </a:p>
          <a:p>
            <a:pPr defTabSz="643889">
              <a:defRPr sz="5460" i="1">
                <a:solidFill>
                  <a:srgbClr val="A6AAA9"/>
                </a:solidFill>
                <a:effectLst>
                  <a:outerShdw blurRad="39624" dist="29717" dir="5400000" rotWithShape="0">
                    <a:srgbClr val="000000"/>
                  </a:outerShdw>
                </a:effectLst>
              </a:defRPr>
            </a:pPr>
            <a:r>
              <a:t>This method is commonly referred to as Internal Styling</a:t>
            </a:r>
          </a:p>
        </p:txBody>
      </p:sp>
    </p:spTree>
  </p:cSld>
  <p:clrMapOvr>
    <a:masterClrMapping/>
  </p:clrMapOvr>
  <p:transition spd="slow"/>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p:cNvSpPr>
          <p:nvPr>
            <p:ph type="title"/>
          </p:nvPr>
        </p:nvSpPr>
        <p:spPr>
          <a:prstGeom prst="rect">
            <a:avLst/>
          </a:prstGeom>
        </p:spPr>
        <p:txBody>
          <a:bodyPr/>
          <a:lstStyle/>
          <a:p>
            <a:pPr defTabSz="652145">
              <a:defRPr sz="7900">
                <a:effectLst>
                  <a:outerShdw blurRad="40132" dist="30099" dir="5400000" rotWithShape="0">
                    <a:srgbClr val="000000"/>
                  </a:outerShdw>
                </a:effectLst>
              </a:defRPr>
            </a:pPr>
            <a:r>
              <a:t>Using the style attribute:</a:t>
            </a:r>
          </a:p>
          <a:p>
            <a:pPr defTabSz="652145">
              <a:defRPr sz="7900">
                <a:effectLst>
                  <a:outerShdw blurRad="40132" dist="30099" dir="5400000" rotWithShape="0">
                    <a:srgbClr val="000000"/>
                  </a:outerShdw>
                </a:effectLst>
              </a:defRPr>
            </a:pPr>
            <a:r>
              <a:rPr>
                <a:solidFill>
                  <a:srgbClr val="AAE300"/>
                </a:solidFill>
              </a:rPr>
              <a:t>&lt;body </a:t>
            </a:r>
            <a:r>
              <a:rPr>
                <a:solidFill>
                  <a:srgbClr val="F9FB00"/>
                </a:solidFill>
              </a:rPr>
              <a:t>style=“</a:t>
            </a:r>
            <a:r>
              <a:rPr>
                <a:solidFill>
                  <a:srgbClr val="5BCEF2"/>
                </a:solidFill>
              </a:rPr>
              <a:t>background-color:white;</a:t>
            </a:r>
            <a:r>
              <a:rPr>
                <a:solidFill>
                  <a:srgbClr val="F9FB00"/>
                </a:solidFill>
              </a:rPr>
              <a:t>”</a:t>
            </a:r>
            <a:r>
              <a:rPr>
                <a:solidFill>
                  <a:srgbClr val="AAE300"/>
                </a:solidFill>
              </a:rPr>
              <a:t>&gt;&lt;/body&gt;</a:t>
            </a:r>
          </a:p>
          <a:p>
            <a:pPr defTabSz="652145">
              <a:defRPr sz="5530" i="1">
                <a:solidFill>
                  <a:srgbClr val="A6AAA9"/>
                </a:solidFill>
                <a:effectLst>
                  <a:outerShdw blurRad="40132" dist="30099" dir="5400000" rotWithShape="0">
                    <a:srgbClr val="000000"/>
                  </a:outerShdw>
                </a:effectLst>
              </a:defRPr>
            </a:pPr>
            <a:r>
              <a:t>This method is commonly referred to as Inline Styling</a:t>
            </a:r>
          </a:p>
        </p:txBody>
      </p:sp>
    </p:spTree>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 name="Shape 478"/>
          <p:cNvSpPr>
            <a:spLocks noGrp="1"/>
          </p:cNvSpPr>
          <p:nvPr>
            <p:ph type="title"/>
          </p:nvPr>
        </p:nvSpPr>
        <p:spPr>
          <a:xfrm>
            <a:off x="1473200" y="4161482"/>
            <a:ext cx="21437600" cy="5393036"/>
          </a:xfrm>
          <a:prstGeom prst="rect">
            <a:avLst/>
          </a:prstGeom>
        </p:spPr>
        <p:txBody>
          <a:bodyPr/>
          <a:lstStyle/>
          <a:p>
            <a:r>
              <a:t>External styles:</a:t>
            </a:r>
            <a:endParaRPr sz="7000"/>
          </a:p>
          <a:p>
            <a:pPr marL="1270000" indent="-1270000">
              <a:buSzPct val="75000"/>
              <a:defRPr sz="7000">
                <a:solidFill>
                  <a:srgbClr val="AAE300"/>
                </a:solidFill>
              </a:defRPr>
            </a:pPr>
            <a:r>
              <a:t>improve page performance</a:t>
            </a:r>
          </a:p>
          <a:p>
            <a:pPr marL="1270000" indent="-1270000">
              <a:buSzPct val="75000"/>
              <a:defRPr sz="7000">
                <a:solidFill>
                  <a:srgbClr val="AAE300"/>
                </a:solidFill>
              </a:defRPr>
            </a:pPr>
            <a:r>
              <a:t>improve SEO</a:t>
            </a:r>
          </a:p>
          <a:p>
            <a:pPr marL="1270000" indent="-1270000">
              <a:buSzPct val="75000"/>
              <a:defRPr sz="7000">
                <a:solidFill>
                  <a:srgbClr val="AAE300"/>
                </a:solidFill>
              </a:defRPr>
            </a:pPr>
            <a:r>
              <a:t>improve site-wide structure and control</a:t>
            </a:r>
          </a:p>
        </p:txBody>
      </p:sp>
    </p:spTree>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a:spLocks noGrp="1"/>
          </p:cNvSpPr>
          <p:nvPr>
            <p:ph type="title"/>
          </p:nvPr>
        </p:nvSpPr>
        <p:spPr>
          <a:prstGeom prst="rect">
            <a:avLst/>
          </a:prstGeom>
        </p:spPr>
        <p:txBody>
          <a:bodyPr/>
          <a:lstStyle/>
          <a:p>
            <a:pPr defTabSz="767715">
              <a:defRPr sz="9300" i="1">
                <a:solidFill>
                  <a:srgbClr val="A6AAA9"/>
                </a:solidFill>
                <a:effectLst>
                  <a:outerShdw blurRad="47244" dist="35433" dir="5400000" rotWithShape="0">
                    <a:srgbClr val="000000"/>
                  </a:outerShdw>
                </a:effectLst>
              </a:defRPr>
            </a:pPr>
            <a:r>
              <a:rPr sz="7440"/>
              <a:t>Without using internal or inline styles, </a:t>
            </a:r>
          </a:p>
          <a:p>
            <a:pPr defTabSz="767715">
              <a:defRPr sz="9300">
                <a:effectLst>
                  <a:outerShdw blurRad="47244" dist="35433" dir="5400000" rotWithShape="0">
                    <a:srgbClr val="000000"/>
                  </a:outerShdw>
                </a:effectLst>
              </a:defRPr>
            </a:pPr>
            <a:r>
              <a:t>How can we style </a:t>
            </a:r>
            <a:r>
              <a:rPr b="1">
                <a:latin typeface="Helvetica Neue"/>
                <a:ea typeface="Helvetica Neue"/>
                <a:cs typeface="Helvetica Neue"/>
                <a:sym typeface="Helvetica Neue"/>
              </a:rPr>
              <a:t>3/4</a:t>
            </a:r>
            <a:r>
              <a:t> of our paragraphs? </a:t>
            </a:r>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Shape 230"/>
          <p:cNvSpPr>
            <a:spLocks noGrp="1"/>
          </p:cNvSpPr>
          <p:nvPr>
            <p:ph type="title"/>
          </p:nvPr>
        </p:nvSpPr>
        <p:spPr>
          <a:xfrm>
            <a:off x="1473200" y="4897189"/>
            <a:ext cx="21437600" cy="3921622"/>
          </a:xfrm>
          <a:prstGeom prst="rect">
            <a:avLst/>
          </a:prstGeom>
        </p:spPr>
        <p:txBody>
          <a:bodyPr/>
          <a:lstStyle/>
          <a:p>
            <a:pPr defTabSz="726440">
              <a:defRPr sz="8800">
                <a:effectLst>
                  <a:outerShdw blurRad="44704" dist="33528" dir="5400000" rotWithShape="0">
                    <a:srgbClr val="000000"/>
                  </a:outerShdw>
                </a:effectLst>
              </a:defRPr>
            </a:pPr>
            <a:r>
              <a:t>Open </a:t>
            </a:r>
            <a:r>
              <a:rPr>
                <a:solidFill>
                  <a:srgbClr val="FC7902"/>
                </a:solidFill>
              </a:rPr>
              <a:t>Sublime</a:t>
            </a:r>
            <a:r>
              <a:t> and create a new file.</a:t>
            </a:r>
          </a:p>
          <a:p>
            <a:pPr defTabSz="726440">
              <a:defRPr sz="8800">
                <a:effectLst>
                  <a:outerShdw blurRad="44704" dist="33528" dir="5400000" rotWithShape="0">
                    <a:srgbClr val="000000"/>
                  </a:outerShdw>
                </a:effectLst>
              </a:defRPr>
            </a:pPr>
            <a:r>
              <a:t>Save the file as </a:t>
            </a:r>
            <a:r>
              <a:rPr b="1">
                <a:latin typeface="Helvetica Neue"/>
                <a:ea typeface="Helvetica Neue"/>
                <a:cs typeface="Helvetica Neue"/>
                <a:sym typeface="Helvetica Neue"/>
              </a:rPr>
              <a:t>index.html</a:t>
            </a:r>
          </a:p>
          <a:p>
            <a:pPr defTabSz="726440">
              <a:defRPr sz="6160">
                <a:solidFill>
                  <a:srgbClr val="C7C9CC"/>
                </a:solidFill>
                <a:effectLst>
                  <a:outerShdw blurRad="44704" dist="33528" dir="5400000" rotWithShape="0">
                    <a:srgbClr val="000000"/>
                  </a:outerShdw>
                </a:effectLst>
              </a:defRPr>
            </a:pPr>
            <a:r>
              <a:rPr i="1"/>
              <a:t>Save it to the Desktop.</a:t>
            </a:r>
            <a:r>
              <a:t> Double-click the file to open in </a:t>
            </a:r>
            <a:r>
              <a:rPr>
                <a:solidFill>
                  <a:srgbClr val="FCD209"/>
                </a:solidFill>
              </a:rPr>
              <a:t>Chrome</a:t>
            </a:r>
            <a:r>
              <a:t>.</a:t>
            </a:r>
          </a:p>
        </p:txBody>
      </p:sp>
    </p:spTree>
  </p:cSld>
  <p:clrMapOvr>
    <a:masterClrMapping/>
  </p:clrMapOvr>
  <p:transition spd="slow"/>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Shape 482"/>
          <p:cNvSpPr>
            <a:spLocks noGrp="1"/>
          </p:cNvSpPr>
          <p:nvPr>
            <p:ph type="title"/>
          </p:nvPr>
        </p:nvSpPr>
        <p:spPr>
          <a:prstGeom prst="rect">
            <a:avLst/>
          </a:prstGeom>
        </p:spPr>
        <p:txBody>
          <a:bodyPr/>
          <a:lstStyle/>
          <a:p>
            <a:pPr algn="ctr">
              <a:defRPr>
                <a:latin typeface="Helvetica Neue Bold Condensed"/>
                <a:ea typeface="Helvetica Neue Bold Condensed"/>
                <a:cs typeface="Helvetica Neue Bold Condensed"/>
                <a:sym typeface="Helvetica Neue Bold Condensed"/>
              </a:defRPr>
            </a:pPr>
            <a:r>
              <a:t>ID</a:t>
            </a:r>
            <a:r>
              <a:rPr>
                <a:solidFill>
                  <a:srgbClr val="A6AAA9"/>
                </a:solidFill>
              </a:rPr>
              <a:t>s</a:t>
            </a:r>
            <a:r>
              <a:t> </a:t>
            </a:r>
            <a:r>
              <a:rPr>
                <a:solidFill>
                  <a:srgbClr val="FF2500"/>
                </a:solidFill>
              </a:rPr>
              <a:t>&amp;</a:t>
            </a:r>
            <a:r>
              <a:t> CLASS</a:t>
            </a:r>
            <a:r>
              <a:rPr>
                <a:solidFill>
                  <a:srgbClr val="A6AAA9"/>
                </a:solidFill>
              </a:rPr>
              <a:t>es</a:t>
            </a:r>
          </a:p>
        </p:txBody>
      </p:sp>
    </p:spTree>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 name="Shape 484"/>
          <p:cNvSpPr>
            <a:spLocks noGrp="1"/>
          </p:cNvSpPr>
          <p:nvPr>
            <p:ph type="title"/>
          </p:nvPr>
        </p:nvSpPr>
        <p:spPr>
          <a:xfrm>
            <a:off x="1473200" y="4161482"/>
            <a:ext cx="21437600" cy="5393036"/>
          </a:xfrm>
          <a:prstGeom prst="rect">
            <a:avLst/>
          </a:prstGeom>
        </p:spPr>
        <p:txBody>
          <a:bodyPr/>
          <a:lstStyle/>
          <a:p>
            <a:pPr>
              <a:defRPr sz="9700"/>
            </a:pPr>
            <a:r>
              <a:rPr b="1">
                <a:latin typeface="Helvetica Neue"/>
                <a:ea typeface="Helvetica Neue"/>
                <a:cs typeface="Helvetica Neue"/>
                <a:sym typeface="Helvetica Neue"/>
              </a:rPr>
              <a:t>Class</a:t>
            </a:r>
            <a:r>
              <a:t>es and </a:t>
            </a:r>
            <a:r>
              <a:rPr b="1">
                <a:latin typeface="Helvetica Neue"/>
                <a:ea typeface="Helvetica Neue"/>
                <a:cs typeface="Helvetica Neue"/>
                <a:sym typeface="Helvetica Neue"/>
              </a:rPr>
              <a:t>id</a:t>
            </a:r>
            <a:r>
              <a:t>s are attributes that correspond to styles in your CSS.</a:t>
            </a:r>
          </a:p>
        </p:txBody>
      </p:sp>
    </p:spTree>
  </p:cSld>
  <p:clrMapOvr>
    <a:masterClrMapping/>
  </p:clrMapOvr>
  <p:transition spd="slow"/>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Shape 486"/>
          <p:cNvSpPr>
            <a:spLocks noGrp="1"/>
          </p:cNvSpPr>
          <p:nvPr>
            <p:ph type="body" idx="1"/>
          </p:nvPr>
        </p:nvSpPr>
        <p:spPr>
          <a:xfrm>
            <a:off x="1473200" y="1401415"/>
            <a:ext cx="21437600" cy="10913170"/>
          </a:xfrm>
          <a:prstGeom prst="rect">
            <a:avLst/>
          </a:prstGeom>
        </p:spPr>
        <p:txBody>
          <a:bodyPr/>
          <a:lstStyle/>
          <a:p>
            <a:pPr marL="0" indent="0" defTabSz="495794">
              <a:spcBef>
                <a:spcPts val="1100"/>
              </a:spcBef>
              <a:buSzTx/>
              <a:buNone/>
              <a:defRPr sz="4969">
                <a:effectLst>
                  <a:outerShdw blurRad="36068" dist="27050" dir="5400000" rotWithShape="0">
                    <a:srgbClr val="000000"/>
                  </a:outerShdw>
                </a:effectLst>
              </a:defRPr>
            </a:pPr>
            <a:r>
              <a:t>body { </a:t>
            </a:r>
          </a:p>
          <a:p>
            <a:pPr marL="0" indent="0" defTabSz="495794">
              <a:spcBef>
                <a:spcPts val="1100"/>
              </a:spcBef>
              <a:buSzTx/>
              <a:buNone/>
              <a:defRPr sz="4969">
                <a:effectLst>
                  <a:outerShdw blurRad="36068" dist="27050" dir="5400000" rotWithShape="0">
                    <a:srgbClr val="000000"/>
                  </a:outerShdw>
                </a:effectLst>
              </a:defRPr>
            </a:pPr>
            <a:r>
              <a:t>      background-color: yellow;</a:t>
            </a:r>
          </a:p>
          <a:p>
            <a:pPr marL="0" indent="0" defTabSz="495794">
              <a:spcBef>
                <a:spcPts val="1100"/>
              </a:spcBef>
              <a:buSzTx/>
              <a:buNone/>
              <a:defRPr sz="4969">
                <a:effectLst>
                  <a:outerShdw blurRad="36068" dist="27050" dir="5400000" rotWithShape="0">
                    <a:srgbClr val="000000"/>
                  </a:outerShdw>
                </a:effectLst>
              </a:defRPr>
            </a:pPr>
            <a:r>
              <a:t>}</a:t>
            </a:r>
          </a:p>
          <a:p>
            <a:pPr marL="0" indent="0" defTabSz="495794">
              <a:spcBef>
                <a:spcPts val="1100"/>
              </a:spcBef>
              <a:buSzTx/>
              <a:buNone/>
              <a:defRPr sz="4969">
                <a:effectLst>
                  <a:outerShdw blurRad="36068" dist="27050" dir="5400000" rotWithShape="0">
                    <a:srgbClr val="000000"/>
                  </a:outerShdw>
                </a:effectLst>
              </a:defRPr>
            </a:pPr>
            <a:r>
              <a:t>h1 { </a:t>
            </a:r>
          </a:p>
          <a:p>
            <a:pPr marL="0" indent="0" defTabSz="495794">
              <a:spcBef>
                <a:spcPts val="1100"/>
              </a:spcBef>
              <a:buSzTx/>
              <a:buNone/>
              <a:defRPr sz="4969">
                <a:effectLst>
                  <a:outerShdw blurRad="36068" dist="27050" dir="5400000" rotWithShape="0">
                    <a:srgbClr val="000000"/>
                  </a:outerShdw>
                </a:effectLst>
              </a:defRPr>
            </a:pPr>
            <a:r>
              <a:t>      color: blue;</a:t>
            </a:r>
          </a:p>
          <a:p>
            <a:pPr marL="0" indent="0" defTabSz="495794">
              <a:spcBef>
                <a:spcPts val="1100"/>
              </a:spcBef>
              <a:buSzTx/>
              <a:buNone/>
              <a:defRPr sz="4969">
                <a:effectLst>
                  <a:outerShdw blurRad="36068" dist="27050" dir="5400000" rotWithShape="0">
                    <a:srgbClr val="000000"/>
                  </a:outerShdw>
                </a:effectLst>
              </a:defRPr>
            </a:pPr>
            <a:r>
              <a:t>}</a:t>
            </a:r>
          </a:p>
          <a:p>
            <a:pPr marL="0" indent="0" defTabSz="495794">
              <a:spcBef>
                <a:spcPts val="1100"/>
              </a:spcBef>
              <a:buSzTx/>
              <a:buNone/>
              <a:defRPr sz="4969">
                <a:solidFill>
                  <a:srgbClr val="F9FB00"/>
                </a:solidFill>
                <a:effectLst>
                  <a:outerShdw blurRad="36068" dist="27050" dir="5400000" rotWithShape="0">
                    <a:srgbClr val="000000"/>
                  </a:outerShdw>
                </a:effectLst>
              </a:defRPr>
            </a:pPr>
            <a:r>
              <a:t>.</a:t>
            </a:r>
            <a:r>
              <a:rPr err="1"/>
              <a:t>boldClass</a:t>
            </a:r>
            <a:r>
              <a:t> {</a:t>
            </a:r>
          </a:p>
          <a:p>
            <a:pPr marL="0" indent="0" defTabSz="495794">
              <a:spcBef>
                <a:spcPts val="1100"/>
              </a:spcBef>
              <a:buSzTx/>
              <a:buNone/>
              <a:defRPr sz="4969">
                <a:solidFill>
                  <a:srgbClr val="F9FB00"/>
                </a:solidFill>
                <a:effectLst>
                  <a:outerShdw blurRad="36068" dist="27050" dir="5400000" rotWithShape="0">
                    <a:srgbClr val="000000"/>
                  </a:outerShdw>
                </a:effectLst>
              </a:defRPr>
            </a:pPr>
            <a:r>
              <a:t>      font-weight: bold;</a:t>
            </a:r>
          </a:p>
          <a:p>
            <a:pPr marL="0" indent="0" defTabSz="495794">
              <a:spcBef>
                <a:spcPts val="1100"/>
              </a:spcBef>
              <a:buSzTx/>
              <a:buNone/>
              <a:defRPr sz="4969">
                <a:solidFill>
                  <a:srgbClr val="F9FB00"/>
                </a:solidFill>
                <a:effectLst>
                  <a:outerShdw blurRad="36068" dist="27050" dir="5400000" rotWithShape="0">
                    <a:srgbClr val="000000"/>
                  </a:outerShdw>
                </a:effectLst>
              </a:defRPr>
            </a:pPr>
            <a:r>
              <a:t>}</a:t>
            </a:r>
          </a:p>
          <a:p>
            <a:pPr marL="0" indent="0" defTabSz="495794">
              <a:spcBef>
                <a:spcPts val="1100"/>
              </a:spcBef>
              <a:buSzTx/>
              <a:buNone/>
              <a:defRPr sz="4969">
                <a:solidFill>
                  <a:srgbClr val="F9FB00"/>
                </a:solidFill>
                <a:effectLst>
                  <a:outerShdw blurRad="36068" dist="27050" dir="5400000" rotWithShape="0">
                    <a:srgbClr val="000000"/>
                  </a:outerShdw>
                </a:effectLst>
              </a:defRPr>
            </a:pPr>
            <a:r>
              <a:t>#</a:t>
            </a:r>
            <a:r>
              <a:rPr err="1"/>
              <a:t>bigID</a:t>
            </a:r>
            <a:r>
              <a:t> {</a:t>
            </a:r>
          </a:p>
          <a:p>
            <a:pPr marL="0" indent="0" defTabSz="495794">
              <a:spcBef>
                <a:spcPts val="1100"/>
              </a:spcBef>
              <a:buSzTx/>
              <a:buNone/>
              <a:defRPr sz="4969">
                <a:solidFill>
                  <a:srgbClr val="F9FB00"/>
                </a:solidFill>
                <a:effectLst>
                  <a:outerShdw blurRad="36068" dist="27050" dir="5400000" rotWithShape="0">
                    <a:srgbClr val="000000"/>
                  </a:outerShdw>
                </a:effectLst>
              </a:defRPr>
            </a:pPr>
            <a:r>
              <a:t>      font-size: 24px;</a:t>
            </a:r>
          </a:p>
          <a:p>
            <a:pPr marL="0" indent="0" defTabSz="495794">
              <a:spcBef>
                <a:spcPts val="1100"/>
              </a:spcBef>
              <a:buSzTx/>
              <a:buNone/>
              <a:defRPr sz="4969">
                <a:solidFill>
                  <a:srgbClr val="F9FB00"/>
                </a:solidFill>
                <a:effectLst>
                  <a:outerShdw blurRad="36068" dist="27050" dir="5400000" rotWithShape="0">
                    <a:srgbClr val="000000"/>
                  </a:outerShdw>
                </a:effectLst>
              </a:defRPr>
            </a:pPr>
            <a:r>
              <a:t>}</a:t>
            </a:r>
          </a:p>
        </p:txBody>
      </p:sp>
      <p:sp>
        <p:nvSpPr>
          <p:cNvPr id="487" name="Shape 487"/>
          <p:cNvSpPr>
            <a:spLocks noGrp="1"/>
          </p:cNvSpPr>
          <p:nvPr>
            <p:ph type="title"/>
          </p:nvPr>
        </p:nvSpPr>
        <p:spPr>
          <a:xfrm>
            <a:off x="17520245" y="355600"/>
            <a:ext cx="7254876" cy="3429000"/>
          </a:xfrm>
          <a:prstGeom prst="rect">
            <a:avLst/>
          </a:prstGeom>
        </p:spPr>
        <p:txBody>
          <a:bodyPr/>
          <a:lstStyle/>
          <a:p>
            <a:pPr defTabSz="613601">
              <a:defRPr sz="7700">
                <a:solidFill>
                  <a:srgbClr val="DCDEE0"/>
                </a:solidFill>
                <a:effectLst>
                  <a:outerShdw blurRad="39116" dist="29337" dir="5400000" rotWithShape="0">
                    <a:srgbClr val="000000"/>
                  </a:outerShdw>
                </a:effectLst>
                <a:latin typeface="Adobe Naskh"/>
                <a:ea typeface="Adobe Naskh"/>
                <a:cs typeface="Adobe Naskh"/>
                <a:sym typeface="Adobe Naskh"/>
              </a:defRPr>
            </a:pPr>
            <a:r>
              <a:t>Add some styles </a:t>
            </a:r>
          </a:p>
          <a:p>
            <a:pPr defTabSz="613601">
              <a:defRPr sz="7700">
                <a:solidFill>
                  <a:srgbClr val="DCDEE0"/>
                </a:solidFill>
                <a:effectLst>
                  <a:outerShdw blurRad="39116" dist="29337" dir="5400000" rotWithShape="0">
                    <a:srgbClr val="000000"/>
                  </a:outerShdw>
                </a:effectLst>
                <a:latin typeface="Adobe Naskh"/>
                <a:ea typeface="Adobe Naskh"/>
                <a:cs typeface="Adobe Naskh"/>
                <a:sym typeface="Adobe Naskh"/>
              </a:defRPr>
            </a:pPr>
            <a:r>
              <a:t>to your css file</a:t>
            </a:r>
          </a:p>
        </p:txBody>
      </p:sp>
    </p:spTree>
  </p:cSld>
  <p:clrMapOvr>
    <a:masterClrMapping/>
  </p:clrMapOvr>
  <p:transition spd="slow"/>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Shape 489"/>
          <p:cNvSpPr>
            <a:spLocks noGrp="1"/>
          </p:cNvSpPr>
          <p:nvPr>
            <p:ph type="body" idx="1"/>
          </p:nvPr>
        </p:nvSpPr>
        <p:spPr>
          <a:xfrm>
            <a:off x="1473200" y="1401415"/>
            <a:ext cx="21437600" cy="10913170"/>
          </a:xfrm>
          <a:prstGeom prst="rect">
            <a:avLst/>
          </a:prstGeom>
        </p:spPr>
        <p:txBody>
          <a:bodyPr/>
          <a:lstStyle/>
          <a:p>
            <a:pPr marL="0" indent="0" defTabSz="642437">
              <a:spcBef>
                <a:spcPts val="3200"/>
              </a:spcBef>
              <a:buSzTx/>
              <a:buNone/>
              <a:defRPr sz="6440">
                <a:effectLst>
                  <a:outerShdw blurRad="46736" dist="35052" dir="5400000" rotWithShape="0">
                    <a:srgbClr val="000000"/>
                  </a:outerShdw>
                </a:effectLst>
              </a:defRPr>
            </a:pPr>
            <a:r>
              <a:t>&lt;body&gt;</a:t>
            </a:r>
          </a:p>
          <a:p>
            <a:pPr marL="0" indent="0" defTabSz="642437">
              <a:spcBef>
                <a:spcPts val="3200"/>
              </a:spcBef>
              <a:buSzTx/>
              <a:buNone/>
              <a:defRPr sz="6440">
                <a:effectLst>
                  <a:outerShdw blurRad="46736" dist="35052" dir="5400000" rotWithShape="0">
                    <a:srgbClr val="000000"/>
                  </a:outerShdw>
                </a:effectLst>
              </a:defRPr>
            </a:pPr>
            <a:r>
              <a:t>   &lt;h1&gt; Hello World! &lt;/h1&gt;</a:t>
            </a:r>
          </a:p>
          <a:p>
            <a:pPr marL="0" indent="0" defTabSz="642437">
              <a:spcBef>
                <a:spcPts val="3200"/>
              </a:spcBef>
              <a:buSzTx/>
              <a:buNone/>
              <a:defRPr sz="6440">
                <a:effectLst>
                  <a:outerShdw blurRad="46736" dist="35052" dir="5400000" rotWithShape="0">
                    <a:srgbClr val="000000"/>
                  </a:outerShdw>
                </a:effectLst>
              </a:defRPr>
            </a:pPr>
            <a:r>
              <a:t>   &lt;h3</a:t>
            </a:r>
            <a:r>
              <a:rPr>
                <a:solidFill>
                  <a:srgbClr val="F9FB00"/>
                </a:solidFill>
              </a:rPr>
              <a:t> id=“</a:t>
            </a:r>
            <a:r>
              <a:rPr err="1">
                <a:solidFill>
                  <a:srgbClr val="F9FB00"/>
                </a:solidFill>
              </a:rPr>
              <a:t>bigID</a:t>
            </a:r>
            <a:r>
              <a:rPr>
                <a:solidFill>
                  <a:srgbClr val="F9FB00"/>
                </a:solidFill>
              </a:rPr>
              <a:t>”</a:t>
            </a:r>
            <a:r>
              <a:t>&gt; My name is </a:t>
            </a:r>
            <a:r>
              <a:rPr lang="en-US"/>
              <a:t>Mike</a:t>
            </a:r>
            <a:r>
              <a:t>. &lt;/h3&gt;</a:t>
            </a:r>
          </a:p>
          <a:p>
            <a:pPr marL="0" indent="0" defTabSz="642437">
              <a:spcBef>
                <a:spcPts val="3200"/>
              </a:spcBef>
              <a:buSzTx/>
              <a:buNone/>
              <a:defRPr sz="6440">
                <a:effectLst>
                  <a:outerShdw blurRad="46736" dist="35052" dir="5400000" rotWithShape="0">
                    <a:srgbClr val="000000"/>
                  </a:outerShdw>
                </a:effectLst>
              </a:defRPr>
            </a:pPr>
            <a:r>
              <a:t>   &lt;</a:t>
            </a:r>
            <a:r>
              <a:rPr err="1"/>
              <a:t>br</a:t>
            </a:r>
            <a:r>
              <a:t>&gt;</a:t>
            </a:r>
          </a:p>
          <a:p>
            <a:pPr marL="0" indent="0" defTabSz="642437">
              <a:spcBef>
                <a:spcPts val="3200"/>
              </a:spcBef>
              <a:buSzTx/>
              <a:buNone/>
              <a:defRPr sz="6440">
                <a:effectLst>
                  <a:outerShdw blurRad="46736" dist="35052" dir="5400000" rotWithShape="0">
                    <a:srgbClr val="000000"/>
                  </a:outerShdw>
                </a:effectLst>
              </a:defRPr>
            </a:pPr>
            <a:r>
              <a:t>   &lt;center&gt; &lt;p </a:t>
            </a:r>
            <a:r>
              <a:rPr>
                <a:solidFill>
                  <a:srgbClr val="F9FB00"/>
                </a:solidFill>
              </a:rPr>
              <a:t>class=“</a:t>
            </a:r>
            <a:r>
              <a:rPr err="1">
                <a:solidFill>
                  <a:srgbClr val="F9FB00"/>
                </a:solidFill>
              </a:rPr>
              <a:t>boldClass</a:t>
            </a:r>
            <a:r>
              <a:rPr>
                <a:solidFill>
                  <a:srgbClr val="F9FB00"/>
                </a:solidFill>
              </a:rPr>
              <a:t>”</a:t>
            </a:r>
            <a:r>
              <a:t>&gt; I &lt;strong&gt;love</a:t>
            </a:r>
          </a:p>
          <a:p>
            <a:pPr marL="0" indent="0" defTabSz="642437">
              <a:spcBef>
                <a:spcPts val="3200"/>
              </a:spcBef>
              <a:buSzTx/>
              <a:buNone/>
              <a:defRPr sz="6440">
                <a:effectLst>
                  <a:outerShdw blurRad="46736" dist="35052" dir="5400000" rotWithShape="0">
                    <a:srgbClr val="000000"/>
                  </a:outerShdw>
                </a:effectLst>
              </a:defRPr>
            </a:pPr>
            <a:r>
              <a:t>   &lt;/strong&gt; to &lt;</a:t>
            </a:r>
            <a:r>
              <a:rPr err="1"/>
              <a:t>i</a:t>
            </a:r>
            <a:r>
              <a:t>&gt;code&lt;/</a:t>
            </a:r>
            <a:r>
              <a:rPr err="1"/>
              <a:t>i</a:t>
            </a:r>
            <a:r>
              <a:t>&gt; and &lt;b&gt;create&lt;/b&gt;. &lt;/p&gt; </a:t>
            </a:r>
          </a:p>
          <a:p>
            <a:pPr marL="0" indent="0" defTabSz="642437">
              <a:spcBef>
                <a:spcPts val="3200"/>
              </a:spcBef>
              <a:buSzTx/>
              <a:buNone/>
              <a:defRPr sz="6440">
                <a:effectLst>
                  <a:outerShdw blurRad="46736" dist="35052" dir="5400000" rotWithShape="0">
                    <a:srgbClr val="000000"/>
                  </a:outerShdw>
                </a:effectLst>
              </a:defRPr>
            </a:pPr>
            <a:r>
              <a:t>   &lt;/center&gt;</a:t>
            </a:r>
          </a:p>
          <a:p>
            <a:pPr marL="0" indent="0" defTabSz="642437">
              <a:spcBef>
                <a:spcPts val="3200"/>
              </a:spcBef>
              <a:buSzTx/>
              <a:buNone/>
              <a:defRPr sz="6440">
                <a:effectLst>
                  <a:outerShdw blurRad="46736" dist="35052" dir="5400000" rotWithShape="0">
                    <a:srgbClr val="000000"/>
                  </a:outerShdw>
                </a:effectLst>
              </a:defRPr>
            </a:pPr>
            <a:r>
              <a:t>&lt;/body&gt;</a:t>
            </a:r>
          </a:p>
        </p:txBody>
      </p:sp>
      <p:sp>
        <p:nvSpPr>
          <p:cNvPr id="490" name="Shape 490"/>
          <p:cNvSpPr>
            <a:spLocks noGrp="1"/>
          </p:cNvSpPr>
          <p:nvPr>
            <p:ph type="title"/>
          </p:nvPr>
        </p:nvSpPr>
        <p:spPr>
          <a:xfrm>
            <a:off x="17520245" y="355600"/>
            <a:ext cx="7254876" cy="3429000"/>
          </a:xfrm>
          <a:prstGeom prst="rect">
            <a:avLst/>
          </a:prstGeom>
        </p:spPr>
        <p:txBody>
          <a:bodyPr/>
          <a:lstStyle/>
          <a:p>
            <a:pPr defTabSz="613601">
              <a:defRPr sz="7700">
                <a:solidFill>
                  <a:srgbClr val="DCDEE0"/>
                </a:solidFill>
                <a:effectLst>
                  <a:outerShdw blurRad="39116" dist="29337" dir="5400000" rotWithShape="0">
                    <a:srgbClr val="000000"/>
                  </a:outerShdw>
                </a:effectLst>
                <a:latin typeface="Adobe Naskh"/>
                <a:ea typeface="Adobe Naskh"/>
                <a:cs typeface="Adobe Naskh"/>
                <a:sym typeface="Adobe Naskh"/>
              </a:defRPr>
            </a:pPr>
            <a:r>
              <a:t>Use the styles, </a:t>
            </a:r>
          </a:p>
          <a:p>
            <a:pPr defTabSz="613601">
              <a:defRPr sz="7700">
                <a:solidFill>
                  <a:srgbClr val="DCDEE0"/>
                </a:solidFill>
                <a:effectLst>
                  <a:outerShdw blurRad="39116" dist="29337" dir="5400000" rotWithShape="0">
                    <a:srgbClr val="000000"/>
                  </a:outerShdw>
                </a:effectLst>
                <a:latin typeface="Adobe Naskh"/>
                <a:ea typeface="Adobe Naskh"/>
                <a:cs typeface="Adobe Naskh"/>
                <a:sym typeface="Adobe Naskh"/>
              </a:defRPr>
            </a:pPr>
            <a:r>
              <a:t>in your markup</a:t>
            </a:r>
          </a:p>
        </p:txBody>
      </p:sp>
    </p:spTree>
  </p:cSld>
  <p:clrMapOvr>
    <a:masterClrMapping/>
  </p:clrMapOvr>
  <p:transition spd="slow"/>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Shape 492"/>
          <p:cNvSpPr/>
          <p:nvPr/>
        </p:nvSpPr>
        <p:spPr>
          <a:xfrm>
            <a:off x="1473200" y="2489600"/>
            <a:ext cx="21437600" cy="34290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a:defRPr sz="10000">
                <a:latin typeface="Helvetica Neue Bold Condensed"/>
                <a:ea typeface="Helvetica Neue Bold Condensed"/>
                <a:cs typeface="Helvetica Neue Bold Condensed"/>
                <a:sym typeface="Helvetica Neue Bold Condensed"/>
              </a:defRPr>
            </a:pPr>
            <a:r>
              <a:t>ID</a:t>
            </a:r>
            <a:r>
              <a:rPr>
                <a:solidFill>
                  <a:srgbClr val="A6AAA9"/>
                </a:solidFill>
              </a:rPr>
              <a:t>s</a:t>
            </a:r>
          </a:p>
        </p:txBody>
      </p:sp>
      <p:sp>
        <p:nvSpPr>
          <p:cNvPr id="493" name="Shape 493"/>
          <p:cNvSpPr/>
          <p:nvPr/>
        </p:nvSpPr>
        <p:spPr>
          <a:xfrm>
            <a:off x="1473200" y="4747285"/>
            <a:ext cx="21437600" cy="64040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ormAutofit/>
          </a:bodyPr>
          <a:lstStyle/>
          <a:p>
            <a:pPr marL="762000" indent="-762000" algn="l">
              <a:buSzPct val="75000"/>
              <a:buChar char="•"/>
              <a:defRPr sz="6000"/>
            </a:pPr>
            <a:endParaRPr/>
          </a:p>
          <a:p>
            <a:pPr marL="762000" indent="-762000" algn="l">
              <a:buSzPct val="75000"/>
              <a:buChar char="•"/>
              <a:defRPr sz="6000"/>
            </a:pPr>
            <a:r>
              <a:t>ID</a:t>
            </a:r>
            <a:r>
              <a:rPr>
                <a:solidFill>
                  <a:srgbClr val="A6AAA9"/>
                </a:solidFill>
              </a:rPr>
              <a:t>s should only be used once on a page.</a:t>
            </a:r>
          </a:p>
          <a:p>
            <a:pPr marL="762000" indent="-762000" algn="l">
              <a:buSzPct val="75000"/>
              <a:buChar char="•"/>
              <a:defRPr sz="6000"/>
            </a:pPr>
            <a:r>
              <a:rPr>
                <a:solidFill>
                  <a:srgbClr val="A6AAA9"/>
                </a:solidFill>
              </a:rPr>
              <a:t>You can only use one </a:t>
            </a:r>
            <a:r>
              <a:t>ID</a:t>
            </a:r>
            <a:r>
              <a:rPr>
                <a:solidFill>
                  <a:srgbClr val="A6AAA9"/>
                </a:solidFill>
              </a:rPr>
              <a:t> on an element.</a:t>
            </a:r>
          </a:p>
        </p:txBody>
      </p:sp>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 name="Shape 495"/>
          <p:cNvSpPr>
            <a:spLocks noGrp="1"/>
          </p:cNvSpPr>
          <p:nvPr>
            <p:ph type="title"/>
          </p:nvPr>
        </p:nvSpPr>
        <p:spPr>
          <a:xfrm>
            <a:off x="1473200" y="4747285"/>
            <a:ext cx="21437600" cy="6404077"/>
          </a:xfrm>
          <a:prstGeom prst="rect">
            <a:avLst/>
          </a:prstGeom>
        </p:spPr>
        <p:txBody>
          <a:bodyPr anchor="t"/>
          <a:lstStyle/>
          <a:p>
            <a:pPr marL="1270000" indent="-1270000">
              <a:buSzPct val="75000"/>
              <a:buChar char="•"/>
              <a:defRPr sz="6000"/>
            </a:pPr>
            <a:endParaRPr/>
          </a:p>
          <a:p>
            <a:pPr marL="1270000" indent="-1270000">
              <a:buSzPct val="75000"/>
              <a:defRPr sz="6000"/>
            </a:pPr>
            <a:r>
              <a:t>Class</a:t>
            </a:r>
            <a:r>
              <a:rPr>
                <a:solidFill>
                  <a:srgbClr val="A6AAA9"/>
                </a:solidFill>
              </a:rPr>
              <a:t>es may be used multiple times.</a:t>
            </a:r>
          </a:p>
          <a:p>
            <a:pPr marL="1270000" indent="-1270000">
              <a:buSzPct val="75000"/>
              <a:defRPr sz="6000"/>
            </a:pPr>
            <a:r>
              <a:rPr>
                <a:solidFill>
                  <a:srgbClr val="A6AAA9"/>
                </a:solidFill>
              </a:rPr>
              <a:t>You may ‘chain’ multiple </a:t>
            </a:r>
            <a:r>
              <a:t>class</a:t>
            </a:r>
            <a:r>
              <a:rPr>
                <a:solidFill>
                  <a:srgbClr val="A6AAA9"/>
                </a:solidFill>
              </a:rPr>
              <a:t>es on an element.</a:t>
            </a:r>
          </a:p>
          <a:p>
            <a:pPr marL="1270000" indent="-1270000">
              <a:buSzPct val="75000"/>
              <a:defRPr sz="6000"/>
            </a:pPr>
            <a:r>
              <a:rPr>
                <a:solidFill>
                  <a:srgbClr val="A6AAA9"/>
                </a:solidFill>
              </a:rPr>
              <a:t>Style precedence when chaining </a:t>
            </a:r>
            <a:r>
              <a:t>class</a:t>
            </a:r>
            <a:r>
              <a:rPr>
                <a:solidFill>
                  <a:srgbClr val="A6AAA9"/>
                </a:solidFill>
              </a:rPr>
              <a:t>es is determined by th</a:t>
            </a:r>
            <a:r>
              <a:rPr lang="en-US">
                <a:solidFill>
                  <a:srgbClr val="A6AAA9"/>
                </a:solidFill>
              </a:rPr>
              <a:t>e </a:t>
            </a:r>
            <a:r>
              <a:rPr>
                <a:solidFill>
                  <a:srgbClr val="A6AAA9"/>
                </a:solidFill>
              </a:rPr>
              <a:t>order</a:t>
            </a:r>
            <a:r>
              <a:rPr lang="en-US">
                <a:solidFill>
                  <a:srgbClr val="A6AAA9"/>
                </a:solidFill>
              </a:rPr>
              <a:t> </a:t>
            </a:r>
            <a:r>
              <a:rPr>
                <a:solidFill>
                  <a:srgbClr val="A6AAA9"/>
                </a:solidFill>
              </a:rPr>
              <a:t>of the styles</a:t>
            </a:r>
            <a:r>
              <a:rPr lang="en-US">
                <a:solidFill>
                  <a:srgbClr val="A6AAA9"/>
                </a:solidFill>
              </a:rPr>
              <a:t> (on the stylesheet)</a:t>
            </a:r>
            <a:r>
              <a:rPr>
                <a:solidFill>
                  <a:srgbClr val="A6AAA9"/>
                </a:solidFill>
              </a:rPr>
              <a:t>, not the order the </a:t>
            </a:r>
            <a:r>
              <a:t>class</a:t>
            </a:r>
            <a:r>
              <a:rPr>
                <a:solidFill>
                  <a:srgbClr val="A6AAA9"/>
                </a:solidFill>
              </a:rPr>
              <a:t>es are chained in.</a:t>
            </a:r>
          </a:p>
        </p:txBody>
      </p:sp>
      <p:sp>
        <p:nvSpPr>
          <p:cNvPr id="496" name="Shape 496"/>
          <p:cNvSpPr/>
          <p:nvPr/>
        </p:nvSpPr>
        <p:spPr>
          <a:xfrm>
            <a:off x="1473200" y="2489600"/>
            <a:ext cx="21437600" cy="34290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a:defRPr sz="10000">
                <a:latin typeface="Helvetica Neue Bold Condensed"/>
                <a:ea typeface="Helvetica Neue Bold Condensed"/>
                <a:cs typeface="Helvetica Neue Bold Condensed"/>
                <a:sym typeface="Helvetica Neue Bold Condensed"/>
              </a:defRPr>
            </a:pPr>
            <a:r>
              <a:rPr err="1"/>
              <a:t>CLASS</a:t>
            </a:r>
            <a:r>
              <a:rPr err="1">
                <a:solidFill>
                  <a:srgbClr val="A6AAA9"/>
                </a:solidFill>
              </a:rPr>
              <a:t>es</a:t>
            </a:r>
            <a:endParaRPr>
              <a:solidFill>
                <a:srgbClr val="A6AAA9"/>
              </a:solidFill>
            </a:endParaRPr>
          </a:p>
        </p:txBody>
      </p:sp>
      <p:sp>
        <p:nvSpPr>
          <p:cNvPr id="2" name="TextBox 1">
            <a:extLst>
              <a:ext uri="{FF2B5EF4-FFF2-40B4-BE49-F238E27FC236}">
                <a16:creationId xmlns:a16="http://schemas.microsoft.com/office/drawing/2014/main" id="{E238E9F0-8A35-4124-BFD1-7FC8BAD95599}"/>
              </a:ext>
            </a:extLst>
          </p:cNvPr>
          <p:cNvSpPr txBox="1"/>
          <p:nvPr/>
        </p:nvSpPr>
        <p:spPr>
          <a:xfrm>
            <a:off x="1473200" y="10935752"/>
            <a:ext cx="22682200" cy="278024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a:t>Order of styles is cascading, which means lower on the stylesheet takes precedence</a:t>
            </a:r>
          </a:p>
          <a:p>
            <a:pPr marL="0" marR="0" indent="0" algn="ctr" defTabSz="825500" rtl="0" fontAlgn="auto" latinLnBrk="0" hangingPunct="0">
              <a:lnSpc>
                <a:spcPct val="100000"/>
              </a:lnSpc>
              <a:spcBef>
                <a:spcPts val="0"/>
              </a:spcBef>
              <a:spcAft>
                <a:spcPts val="0"/>
              </a:spcAft>
              <a:buClrTx/>
              <a:buSzTx/>
              <a:buFontTx/>
              <a:buNone/>
              <a:tabLst/>
            </a:pPr>
            <a:endParaRPr kumimoji="0" lang="en-US"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endParaRPr>
          </a:p>
        </p:txBody>
      </p:sp>
    </p:spTree>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 name="Shape 500"/>
          <p:cNvSpPr>
            <a:spLocks noGrp="1"/>
          </p:cNvSpPr>
          <p:nvPr>
            <p:ph type="ctrTitle"/>
          </p:nvPr>
        </p:nvSpPr>
        <p:spPr>
          <a:prstGeom prst="rect">
            <a:avLst/>
          </a:prstGeom>
        </p:spPr>
        <p:txBody>
          <a:bodyPr/>
          <a:lstStyle/>
          <a:p>
            <a:r>
              <a:t>Styles</a:t>
            </a:r>
          </a:p>
        </p:txBody>
      </p:sp>
      <p:sp>
        <p:nvSpPr>
          <p:cNvPr id="501" name="Shape 501"/>
          <p:cNvSpPr>
            <a:spLocks noGrp="1"/>
          </p:cNvSpPr>
          <p:nvPr>
            <p:ph type="subTitle" sz="quarter" idx="1"/>
          </p:nvPr>
        </p:nvSpPr>
        <p:spPr>
          <a:xfrm>
            <a:off x="1473200" y="6845300"/>
            <a:ext cx="14051464" cy="2209800"/>
          </a:xfrm>
          <a:prstGeom prst="rect">
            <a:avLst/>
          </a:prstGeom>
        </p:spPr>
        <p:txBody>
          <a:bodyPr/>
          <a:lstStyle>
            <a:lvl1pPr>
              <a:defRPr>
                <a:solidFill>
                  <a:srgbClr val="009CFF"/>
                </a:solidFill>
              </a:defRPr>
            </a:lvl1pPr>
          </a:lstStyle>
          <a:p>
            <a:r>
              <a:t>CSS more specifically</a:t>
            </a:r>
          </a:p>
        </p:txBody>
      </p:sp>
    </p:spTree>
  </p:cSld>
  <p:clrMapOvr>
    <a:masterClrMapping/>
  </p:clrMapOvr>
  <p:transition spd="slow"/>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3" name="Shape 503"/>
          <p:cNvSpPr>
            <a:spLocks noGrp="1"/>
          </p:cNvSpPr>
          <p:nvPr>
            <p:ph type="title"/>
          </p:nvPr>
        </p:nvSpPr>
        <p:spPr>
          <a:prstGeom prst="rect">
            <a:avLst/>
          </a:prstGeom>
        </p:spPr>
        <p:txBody>
          <a:bodyPr/>
          <a:lstStyle/>
          <a:p>
            <a:r>
              <a:t>Let’s go over some specific styles</a:t>
            </a:r>
          </a:p>
        </p:txBody>
      </p:sp>
    </p:spTree>
  </p:cSld>
  <p:clrMapOvr>
    <a:masterClrMapping/>
  </p:clrMapOvr>
  <p:transition spd="slow"/>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 name="Shape 505"/>
          <p:cNvSpPr>
            <a:spLocks noGrp="1"/>
          </p:cNvSpPr>
          <p:nvPr>
            <p:ph type="title"/>
          </p:nvPr>
        </p:nvSpPr>
        <p:spPr>
          <a:prstGeom prst="rect">
            <a:avLst/>
          </a:prstGeom>
        </p:spPr>
        <p:txBody>
          <a:bodyPr/>
          <a:lstStyle/>
          <a:p>
            <a:r>
              <a:t>display</a:t>
            </a:r>
          </a:p>
        </p:txBody>
      </p:sp>
      <p:sp>
        <p:nvSpPr>
          <p:cNvPr id="506" name="Shape 506"/>
          <p:cNvSpPr>
            <a:spLocks noGrp="1"/>
          </p:cNvSpPr>
          <p:nvPr>
            <p:ph type="body" idx="1"/>
          </p:nvPr>
        </p:nvSpPr>
        <p:spPr>
          <a:prstGeom prst="rect">
            <a:avLst/>
          </a:prstGeom>
        </p:spPr>
        <p:txBody>
          <a:bodyPr/>
          <a:lstStyle/>
          <a:p>
            <a:pPr>
              <a:buBlip>
                <a:blip r:embed="rId3"/>
              </a:buBlip>
            </a:pPr>
            <a:r>
              <a:t>Syntax:</a:t>
            </a:r>
          </a:p>
          <a:p>
            <a:pPr marL="0" lvl="5" indent="1143000">
              <a:buSzTx/>
              <a:buNone/>
              <a:defRPr>
                <a:latin typeface="Helvetica Neue Bold Condensed"/>
                <a:ea typeface="Helvetica Neue Bold Condensed"/>
                <a:cs typeface="Helvetica Neue Bold Condensed"/>
                <a:sym typeface="Helvetica Neue Bold Condensed"/>
              </a:defRPr>
            </a:pPr>
            <a:r>
              <a:t>display: value;</a:t>
            </a:r>
          </a:p>
          <a:p>
            <a:pPr>
              <a:buBlip>
                <a:blip r:embed="rId3"/>
              </a:buBlip>
            </a:pPr>
            <a:r>
              <a:t>Common Values:</a:t>
            </a:r>
          </a:p>
          <a:p>
            <a:pPr lvl="1">
              <a:buBlip>
                <a:blip r:embed="rId3"/>
              </a:buBlip>
            </a:pPr>
            <a:r>
              <a:t>inline (default), block, none … </a:t>
            </a:r>
          </a:p>
        </p:txBody>
      </p:sp>
    </p:spTree>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 name="Shape 508"/>
          <p:cNvSpPr>
            <a:spLocks noGrp="1"/>
          </p:cNvSpPr>
          <p:nvPr>
            <p:ph type="title"/>
          </p:nvPr>
        </p:nvSpPr>
        <p:spPr>
          <a:prstGeom prst="rect">
            <a:avLst/>
          </a:prstGeom>
        </p:spPr>
        <p:txBody>
          <a:bodyPr/>
          <a:lstStyle/>
          <a:p>
            <a:r>
              <a:t>position</a:t>
            </a:r>
          </a:p>
        </p:txBody>
      </p:sp>
      <p:sp>
        <p:nvSpPr>
          <p:cNvPr id="509" name="Shape 509"/>
          <p:cNvSpPr>
            <a:spLocks noGrp="1"/>
          </p:cNvSpPr>
          <p:nvPr>
            <p:ph type="body" idx="1"/>
          </p:nvPr>
        </p:nvSpPr>
        <p:spPr>
          <a:prstGeom prst="rect">
            <a:avLst/>
          </a:prstGeom>
        </p:spPr>
        <p:txBody>
          <a:bodyPr/>
          <a:lstStyle/>
          <a:p>
            <a:pPr>
              <a:buBlip>
                <a:blip r:embed="rId3"/>
              </a:buBlip>
            </a:pPr>
            <a:r>
              <a:t>Syntax:</a:t>
            </a:r>
          </a:p>
          <a:p>
            <a:pPr marL="0" lvl="5" indent="1143000">
              <a:buSzTx/>
              <a:buNone/>
              <a:defRPr>
                <a:latin typeface="Helvetica Neue Bold Condensed"/>
                <a:ea typeface="Helvetica Neue Bold Condensed"/>
                <a:cs typeface="Helvetica Neue Bold Condensed"/>
                <a:sym typeface="Helvetica Neue Bold Condensed"/>
              </a:defRPr>
            </a:pPr>
            <a:r>
              <a:t>position: value;</a:t>
            </a:r>
          </a:p>
          <a:p>
            <a:pPr>
              <a:buBlip>
                <a:blip r:embed="rId3"/>
              </a:buBlip>
            </a:pPr>
            <a:r>
              <a:t>Common Values:</a:t>
            </a:r>
          </a:p>
          <a:p>
            <a:pPr lvl="1">
              <a:buBlip>
                <a:blip r:embed="rId3"/>
              </a:buBlip>
            </a:pPr>
            <a:r>
              <a:t>static (default), absolute, fixed, relative … </a:t>
            </a: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a:spLocks noGrp="1"/>
          </p:cNvSpPr>
          <p:nvPr>
            <p:ph type="title"/>
          </p:nvPr>
        </p:nvSpPr>
        <p:spPr>
          <a:xfrm>
            <a:off x="10782300" y="1106599"/>
            <a:ext cx="14226755" cy="1897303"/>
          </a:xfrm>
          <a:prstGeom prst="rect">
            <a:avLst/>
          </a:prstGeom>
        </p:spPr>
        <p:txBody>
          <a:bodyPr>
            <a:normAutofit/>
          </a:bodyPr>
          <a:lstStyle>
            <a:lvl1pPr defTabSz="796885">
              <a:defRPr>
                <a:solidFill>
                  <a:srgbClr val="DCDEE0"/>
                </a:solidFill>
                <a:latin typeface="Adobe Naskh"/>
                <a:ea typeface="Adobe Naskh"/>
                <a:cs typeface="Adobe Naskh"/>
                <a:sym typeface="Adobe Naskh"/>
              </a:defRPr>
            </a:lvl1pPr>
          </a:lstStyle>
          <a:p>
            <a:r>
              <a:t>Basic page structure.</a:t>
            </a:r>
          </a:p>
        </p:txBody>
      </p:sp>
      <p:sp>
        <p:nvSpPr>
          <p:cNvPr id="233" name="Shape 233"/>
          <p:cNvSpPr>
            <a:spLocks noGrp="1"/>
          </p:cNvSpPr>
          <p:nvPr>
            <p:ph type="body" idx="1"/>
          </p:nvPr>
        </p:nvSpPr>
        <p:spPr>
          <a:xfrm>
            <a:off x="1473200" y="1401415"/>
            <a:ext cx="21437600" cy="10913170"/>
          </a:xfrm>
          <a:prstGeom prst="rect">
            <a:avLst/>
          </a:prstGeom>
        </p:spPr>
        <p:txBody>
          <a:bodyPr>
            <a:normAutofit fontScale="92500" lnSpcReduction="10000"/>
          </a:bodyPr>
          <a:lstStyle/>
          <a:p>
            <a:pPr marL="0" indent="0" defTabSz="698301">
              <a:spcBef>
                <a:spcPts val="3500"/>
              </a:spcBef>
              <a:buSzTx/>
              <a:buNone/>
              <a:defRPr sz="7000">
                <a:solidFill>
                  <a:schemeClr val="accent3">
                    <a:satOff val="18648"/>
                    <a:lumOff val="5971"/>
                  </a:schemeClr>
                </a:solidFill>
              </a:defRPr>
            </a:pPr>
            <a:r>
              <a:t>&lt;!DOCTYPE html&gt;</a:t>
            </a:r>
          </a:p>
          <a:p>
            <a:pPr marL="0" indent="0" defTabSz="698301">
              <a:spcBef>
                <a:spcPts val="3500"/>
              </a:spcBef>
              <a:buSzTx/>
              <a:buNone/>
              <a:defRPr sz="7000">
                <a:solidFill>
                  <a:schemeClr val="accent3">
                    <a:satOff val="18648"/>
                    <a:lumOff val="5971"/>
                  </a:schemeClr>
                </a:solidFill>
              </a:defRPr>
            </a:pPr>
            <a:r>
              <a:t>&lt;html&gt;</a:t>
            </a:r>
          </a:p>
          <a:p>
            <a:pPr marL="0" indent="0" defTabSz="698301">
              <a:spcBef>
                <a:spcPts val="3500"/>
              </a:spcBef>
              <a:buSzTx/>
              <a:buNone/>
              <a:defRPr sz="7000">
                <a:solidFill>
                  <a:schemeClr val="accent3">
                    <a:satOff val="18648"/>
                    <a:lumOff val="5971"/>
                  </a:schemeClr>
                </a:solidFill>
              </a:defRPr>
            </a:pPr>
            <a:r>
              <a:t>      &lt;head&gt; </a:t>
            </a:r>
            <a:endParaRPr lang="en-US"/>
          </a:p>
          <a:p>
            <a:pPr marL="0" indent="0" defTabSz="698301">
              <a:spcBef>
                <a:spcPts val="3500"/>
              </a:spcBef>
              <a:buSzTx/>
              <a:buNone/>
              <a:defRPr sz="7000">
                <a:solidFill>
                  <a:schemeClr val="accent3">
                    <a:satOff val="18648"/>
                    <a:lumOff val="5971"/>
                  </a:schemeClr>
                </a:solidFill>
              </a:defRPr>
            </a:pPr>
            <a:r>
              <a:rPr lang="en-US"/>
              <a:t>			&lt;title&gt;&lt;/title&gt;</a:t>
            </a:r>
            <a:endParaRPr/>
          </a:p>
          <a:p>
            <a:pPr marL="0" indent="0" defTabSz="698301">
              <a:spcBef>
                <a:spcPts val="3500"/>
              </a:spcBef>
              <a:buSzTx/>
              <a:buNone/>
              <a:defRPr sz="7000">
                <a:solidFill>
                  <a:schemeClr val="accent3">
                    <a:satOff val="18648"/>
                    <a:lumOff val="5971"/>
                  </a:schemeClr>
                </a:solidFill>
              </a:defRPr>
            </a:pPr>
            <a:r>
              <a:t>     &lt;/head&gt;</a:t>
            </a:r>
          </a:p>
          <a:p>
            <a:pPr marL="0" indent="0" defTabSz="698301">
              <a:spcBef>
                <a:spcPts val="3500"/>
              </a:spcBef>
              <a:buSzTx/>
              <a:buNone/>
              <a:defRPr sz="7000">
                <a:solidFill>
                  <a:schemeClr val="accent3">
                    <a:satOff val="18648"/>
                    <a:lumOff val="5971"/>
                  </a:schemeClr>
                </a:solidFill>
              </a:defRPr>
            </a:pPr>
            <a:r>
              <a:t>      &lt;body&gt;</a:t>
            </a:r>
          </a:p>
          <a:p>
            <a:pPr marL="0" indent="0" defTabSz="698301">
              <a:spcBef>
                <a:spcPts val="3500"/>
              </a:spcBef>
              <a:buSzTx/>
              <a:buNone/>
              <a:defRPr sz="7000">
                <a:solidFill>
                  <a:schemeClr val="accent3">
                    <a:satOff val="18648"/>
                    <a:lumOff val="5971"/>
                  </a:schemeClr>
                </a:solidFill>
              </a:defRPr>
            </a:pPr>
            <a:r>
              <a:t>      &lt;/body&gt;</a:t>
            </a:r>
          </a:p>
          <a:p>
            <a:pPr marL="0" indent="0" defTabSz="698301">
              <a:spcBef>
                <a:spcPts val="3500"/>
              </a:spcBef>
              <a:buSzTx/>
              <a:buNone/>
              <a:defRPr sz="7000">
                <a:solidFill>
                  <a:schemeClr val="accent3">
                    <a:satOff val="18648"/>
                    <a:lumOff val="5971"/>
                  </a:schemeClr>
                </a:solidFill>
              </a:defRPr>
            </a:pPr>
            <a:r>
              <a:t>&lt;/html&gt;</a:t>
            </a:r>
          </a:p>
        </p:txBody>
      </p:sp>
      <p:sp>
        <p:nvSpPr>
          <p:cNvPr id="3" name="TextBox 2">
            <a:extLst>
              <a:ext uri="{FF2B5EF4-FFF2-40B4-BE49-F238E27FC236}">
                <a16:creationId xmlns:a16="http://schemas.microsoft.com/office/drawing/2014/main" id="{DD37C3C5-D8DD-477B-9BB1-0FAC56BBA14F}"/>
              </a:ext>
            </a:extLst>
          </p:cNvPr>
          <p:cNvSpPr txBox="1"/>
          <p:nvPr/>
        </p:nvSpPr>
        <p:spPr>
          <a:xfrm>
            <a:off x="10782300" y="3632552"/>
            <a:ext cx="12839700" cy="82278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571500" indent="-571500" algn="l">
              <a:buFont typeface="Arial" panose="020B0604020202020204" pitchFamily="34" charset="0"/>
              <a:buChar char="•"/>
            </a:pPr>
            <a:r>
              <a:rPr lang="en-US" sz="4800">
                <a:effectLst/>
                <a:latin typeface="Helvetica Neue"/>
                <a:ea typeface="Helvetica Neue"/>
                <a:cs typeface="Helvetica Neue"/>
                <a:sym typeface="Helvetica Neue"/>
              </a:rPr>
              <a:t>The </a:t>
            </a:r>
            <a:r>
              <a:rPr lang="en-US" sz="4800">
                <a:solidFill>
                  <a:srgbClr val="FFC000"/>
                </a:solidFill>
                <a:effectLst/>
                <a:latin typeface="Helvetica Neue"/>
                <a:ea typeface="Helvetica Neue"/>
                <a:cs typeface="Helvetica Neue"/>
                <a:sym typeface="Helvetica Neue"/>
              </a:rPr>
              <a:t>&lt;!DOCTYPE html&gt;</a:t>
            </a:r>
            <a:r>
              <a:rPr lang="en-US" sz="4800">
                <a:effectLst/>
                <a:latin typeface="Helvetica Neue"/>
                <a:ea typeface="Helvetica Neue"/>
                <a:cs typeface="Helvetica Neue"/>
                <a:sym typeface="Helvetica Neue"/>
              </a:rPr>
              <a:t> declaration defines this document to be HTML5</a:t>
            </a:r>
          </a:p>
          <a:p>
            <a:pPr marL="571500" indent="-571500" algn="l">
              <a:buFont typeface="Arial" panose="020B0604020202020204" pitchFamily="34" charset="0"/>
              <a:buChar char="•"/>
            </a:pPr>
            <a:r>
              <a:rPr lang="en-US" sz="4800">
                <a:effectLst/>
                <a:latin typeface="Helvetica Neue"/>
                <a:ea typeface="Helvetica Neue"/>
                <a:cs typeface="Helvetica Neue"/>
                <a:sym typeface="Helvetica Neue"/>
              </a:rPr>
              <a:t>The </a:t>
            </a:r>
            <a:r>
              <a:rPr lang="en-US" sz="4800">
                <a:solidFill>
                  <a:srgbClr val="FFC000"/>
                </a:solidFill>
                <a:effectLst/>
                <a:latin typeface="Helvetica Neue"/>
                <a:ea typeface="Helvetica Neue"/>
                <a:cs typeface="Helvetica Neue"/>
                <a:sym typeface="Helvetica Neue"/>
              </a:rPr>
              <a:t>&lt;html&gt;</a:t>
            </a:r>
            <a:r>
              <a:rPr lang="en-US" sz="4800">
                <a:effectLst/>
                <a:latin typeface="Helvetica Neue"/>
                <a:ea typeface="Helvetica Neue"/>
                <a:cs typeface="Helvetica Neue"/>
                <a:sym typeface="Helvetica Neue"/>
              </a:rPr>
              <a:t> element is the root element of an HTML page</a:t>
            </a:r>
          </a:p>
          <a:p>
            <a:pPr marL="571500" indent="-571500" algn="l">
              <a:buFont typeface="Arial" panose="020B0604020202020204" pitchFamily="34" charset="0"/>
              <a:buChar char="•"/>
            </a:pPr>
            <a:r>
              <a:rPr lang="en-US" sz="4800">
                <a:effectLst/>
                <a:latin typeface="Helvetica Neue"/>
                <a:ea typeface="Helvetica Neue"/>
                <a:cs typeface="Helvetica Neue"/>
                <a:sym typeface="Helvetica Neue"/>
              </a:rPr>
              <a:t>The </a:t>
            </a:r>
            <a:r>
              <a:rPr lang="en-US" sz="4800">
                <a:solidFill>
                  <a:srgbClr val="FFC000"/>
                </a:solidFill>
                <a:effectLst/>
                <a:latin typeface="Helvetica Neue"/>
                <a:ea typeface="Helvetica Neue"/>
                <a:cs typeface="Helvetica Neue"/>
                <a:sym typeface="Helvetica Neue"/>
              </a:rPr>
              <a:t>&lt;head&gt;</a:t>
            </a:r>
            <a:r>
              <a:rPr lang="en-US" sz="4800">
                <a:effectLst/>
                <a:latin typeface="Helvetica Neue"/>
                <a:ea typeface="Helvetica Neue"/>
                <a:cs typeface="Helvetica Neue"/>
                <a:sym typeface="Helvetica Neue"/>
              </a:rPr>
              <a:t> element contains meta information about the document</a:t>
            </a:r>
          </a:p>
          <a:p>
            <a:pPr marL="571500" indent="-571500" algn="l">
              <a:buFont typeface="Arial" panose="020B0604020202020204" pitchFamily="34" charset="0"/>
              <a:buChar char="•"/>
            </a:pPr>
            <a:r>
              <a:rPr lang="en-US" sz="4800">
                <a:effectLst/>
                <a:latin typeface="Helvetica Neue"/>
                <a:ea typeface="Helvetica Neue"/>
                <a:cs typeface="Helvetica Neue"/>
                <a:sym typeface="Helvetica Neue"/>
              </a:rPr>
              <a:t>The </a:t>
            </a:r>
            <a:r>
              <a:rPr lang="en-US" sz="4800">
                <a:solidFill>
                  <a:srgbClr val="FFC000"/>
                </a:solidFill>
                <a:effectLst/>
                <a:latin typeface="Helvetica Neue"/>
                <a:ea typeface="Helvetica Neue"/>
                <a:cs typeface="Helvetica Neue"/>
                <a:sym typeface="Helvetica Neue"/>
              </a:rPr>
              <a:t>&lt;title&gt;</a:t>
            </a:r>
            <a:r>
              <a:rPr lang="en-US" sz="4800">
                <a:effectLst/>
                <a:latin typeface="Helvetica Neue"/>
                <a:ea typeface="Helvetica Neue"/>
                <a:cs typeface="Helvetica Neue"/>
                <a:sym typeface="Helvetica Neue"/>
              </a:rPr>
              <a:t> element specifies a title for the document</a:t>
            </a:r>
          </a:p>
          <a:p>
            <a:pPr marL="571500" indent="-571500" algn="l">
              <a:buFont typeface="Arial" panose="020B0604020202020204" pitchFamily="34" charset="0"/>
              <a:buChar char="•"/>
            </a:pPr>
            <a:r>
              <a:rPr lang="en-US" sz="4800">
                <a:effectLst/>
                <a:latin typeface="Helvetica Neue"/>
                <a:ea typeface="Helvetica Neue"/>
                <a:cs typeface="Helvetica Neue"/>
                <a:sym typeface="Helvetica Neue"/>
              </a:rPr>
              <a:t>The </a:t>
            </a:r>
            <a:r>
              <a:rPr lang="en-US" sz="4800">
                <a:solidFill>
                  <a:srgbClr val="FFC000"/>
                </a:solidFill>
                <a:effectLst/>
                <a:latin typeface="Helvetica Neue"/>
                <a:ea typeface="Helvetica Neue"/>
                <a:cs typeface="Helvetica Neue"/>
                <a:sym typeface="Helvetica Neue"/>
              </a:rPr>
              <a:t>&lt;body&gt;</a:t>
            </a:r>
            <a:r>
              <a:rPr lang="en-US" sz="4800">
                <a:effectLst/>
                <a:latin typeface="Helvetica Neue"/>
                <a:ea typeface="Helvetica Neue"/>
                <a:cs typeface="Helvetica Neue"/>
                <a:sym typeface="Helvetica Neue"/>
              </a:rPr>
              <a:t> element contains the visible page content</a:t>
            </a:r>
          </a:p>
          <a:p>
            <a:pPr marL="0" marR="0" indent="0" algn="l" defTabSz="825500" rtl="0" fontAlgn="auto" latinLnBrk="0" hangingPunct="0">
              <a:lnSpc>
                <a:spcPct val="100000"/>
              </a:lnSpc>
              <a:spcBef>
                <a:spcPts val="0"/>
              </a:spcBef>
              <a:spcAft>
                <a:spcPts val="0"/>
              </a:spcAft>
              <a:buClrTx/>
              <a:buSzTx/>
              <a:buFontTx/>
              <a:buNone/>
              <a:tabLst/>
            </a:pPr>
            <a:endParaRPr kumimoji="0" lang="en-US" sz="4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endParaRPr>
          </a:p>
        </p:txBody>
      </p:sp>
    </p:spTree>
  </p:cSld>
  <p:clrMapOvr>
    <a:masterClrMapping/>
  </p:clrMapOvr>
  <p:transition spd="slow"/>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1" name="Shape 511"/>
          <p:cNvSpPr>
            <a:spLocks noGrp="1"/>
          </p:cNvSpPr>
          <p:nvPr>
            <p:ph type="title"/>
          </p:nvPr>
        </p:nvSpPr>
        <p:spPr>
          <a:prstGeom prst="rect">
            <a:avLst/>
          </a:prstGeom>
        </p:spPr>
        <p:txBody>
          <a:bodyPr/>
          <a:lstStyle/>
          <a:p>
            <a:r>
              <a:t>font</a:t>
            </a:r>
          </a:p>
        </p:txBody>
      </p:sp>
      <p:sp>
        <p:nvSpPr>
          <p:cNvPr id="512" name="Shape 512"/>
          <p:cNvSpPr>
            <a:spLocks noGrp="1"/>
          </p:cNvSpPr>
          <p:nvPr>
            <p:ph type="body" idx="1"/>
          </p:nvPr>
        </p:nvSpPr>
        <p:spPr>
          <a:prstGeom prst="rect">
            <a:avLst/>
          </a:prstGeom>
        </p:spPr>
        <p:txBody>
          <a:bodyPr/>
          <a:lstStyle/>
          <a:p>
            <a:pPr>
              <a:buBlip>
                <a:blip r:embed="rId3"/>
              </a:buBlip>
            </a:pPr>
            <a:r>
              <a:t>Syntax:</a:t>
            </a:r>
          </a:p>
          <a:p>
            <a:pPr marL="0" lvl="5" indent="1143000">
              <a:buSzTx/>
              <a:buNone/>
              <a:defRPr>
                <a:latin typeface="Helvetica Neue Bold Condensed"/>
                <a:ea typeface="Helvetica Neue Bold Condensed"/>
                <a:cs typeface="Helvetica Neue Bold Condensed"/>
                <a:sym typeface="Helvetica Neue Bold Condensed"/>
              </a:defRPr>
            </a:pPr>
            <a:r>
              <a:t>font: italic bold 12px/30px Georgia, serif;</a:t>
            </a:r>
          </a:p>
          <a:p>
            <a:pPr>
              <a:buBlip>
                <a:blip r:embed="rId3"/>
              </a:buBlip>
            </a:pPr>
            <a:r>
              <a:t>Alternatively:</a:t>
            </a:r>
          </a:p>
          <a:p>
            <a:pPr marL="0" lvl="6" indent="1371600">
              <a:spcBef>
                <a:spcPts val="5000"/>
              </a:spcBef>
              <a:buSzTx/>
              <a:buNone/>
            </a:pPr>
            <a:r>
              <a:t>font-family: "Times New Roman", Georgia, Serif;</a:t>
            </a:r>
          </a:p>
          <a:p>
            <a:pPr marL="0" lvl="6" indent="1371600">
              <a:spcBef>
                <a:spcPts val="1200"/>
              </a:spcBef>
              <a:buSzTx/>
              <a:buNone/>
            </a:pPr>
            <a:r>
              <a:t>font-size: 200%;</a:t>
            </a:r>
          </a:p>
          <a:p>
            <a:pPr marL="0" lvl="6" indent="1371600">
              <a:spcBef>
                <a:spcPts val="1200"/>
              </a:spcBef>
              <a:buSzTx/>
              <a:buNone/>
            </a:pPr>
            <a:r>
              <a:t>font-style: italic;</a:t>
            </a:r>
          </a:p>
          <a:p>
            <a:pPr marL="0" lvl="6" indent="1371600">
              <a:spcBef>
                <a:spcPts val="1200"/>
              </a:spcBef>
              <a:buSzTx/>
              <a:buNone/>
            </a:pPr>
            <a:r>
              <a:t>font-weight: bold;</a:t>
            </a:r>
          </a:p>
        </p:txBody>
      </p:sp>
    </p:spTree>
  </p:cSld>
  <p:clrMapOvr>
    <a:masterClrMapping/>
  </p:clrMapOvr>
  <p:transition spd="slow"/>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 name="Shape 514"/>
          <p:cNvSpPr>
            <a:spLocks noGrp="1"/>
          </p:cNvSpPr>
          <p:nvPr>
            <p:ph type="title"/>
          </p:nvPr>
        </p:nvSpPr>
        <p:spPr>
          <a:prstGeom prst="rect">
            <a:avLst/>
          </a:prstGeom>
        </p:spPr>
        <p:txBody>
          <a:bodyPr/>
          <a:lstStyle/>
          <a:p>
            <a:r>
              <a:t>background</a:t>
            </a:r>
          </a:p>
        </p:txBody>
      </p:sp>
      <p:sp>
        <p:nvSpPr>
          <p:cNvPr id="515" name="Shape 515"/>
          <p:cNvSpPr>
            <a:spLocks noGrp="1"/>
          </p:cNvSpPr>
          <p:nvPr>
            <p:ph type="body" idx="1"/>
          </p:nvPr>
        </p:nvSpPr>
        <p:spPr>
          <a:prstGeom prst="rect">
            <a:avLst/>
          </a:prstGeom>
        </p:spPr>
        <p:txBody>
          <a:bodyPr/>
          <a:lstStyle/>
          <a:p>
            <a:pPr marL="584200" indent="-584200" defTabSz="759459">
              <a:spcBef>
                <a:spcPts val="4600"/>
              </a:spcBef>
              <a:buBlip>
                <a:blip r:embed="rId3"/>
              </a:buBlip>
              <a:defRPr sz="4600">
                <a:effectLst>
                  <a:outerShdw blurRad="46736" dist="35052" dir="5400000" rotWithShape="0">
                    <a:srgbClr val="000000"/>
                  </a:outerShdw>
                </a:effectLst>
              </a:defRPr>
            </a:pPr>
            <a:r>
              <a:t>Syntax:</a:t>
            </a:r>
          </a:p>
          <a:p>
            <a:pPr marL="0" lvl="5" indent="1051560" defTabSz="759459">
              <a:spcBef>
                <a:spcPts val="4600"/>
              </a:spcBef>
              <a:buSzTx/>
              <a:buNone/>
              <a:defRPr sz="4600">
                <a:effectLst>
                  <a:outerShdw blurRad="46736" dist="35052" dir="5400000" rotWithShape="0">
                    <a:srgbClr val="000000"/>
                  </a:outerShdw>
                </a:effectLst>
                <a:latin typeface="Helvetica Neue Bold Condensed"/>
                <a:ea typeface="Helvetica Neue Bold Condensed"/>
                <a:cs typeface="Helvetica Neue Bold Condensed"/>
                <a:sym typeface="Helvetica Neue Bold Condensed"/>
              </a:defRPr>
            </a:pPr>
            <a:r>
              <a:t>background: #00ff00 url(“background.png") no-repeat fixed center;</a:t>
            </a:r>
          </a:p>
          <a:p>
            <a:pPr marL="584200" indent="-584200" defTabSz="759459">
              <a:spcBef>
                <a:spcPts val="4600"/>
              </a:spcBef>
              <a:buBlip>
                <a:blip r:embed="rId3"/>
              </a:buBlip>
              <a:defRPr sz="4600">
                <a:effectLst>
                  <a:outerShdw blurRad="46736" dist="35052" dir="5400000" rotWithShape="0">
                    <a:srgbClr val="000000"/>
                  </a:outerShdw>
                </a:effectLst>
              </a:defRPr>
            </a:pPr>
            <a:r>
              <a:t>Alternatively:</a:t>
            </a:r>
          </a:p>
          <a:p>
            <a:pPr marL="0" lvl="6" indent="1261872" defTabSz="759459">
              <a:spcBef>
                <a:spcPts val="4600"/>
              </a:spcBef>
              <a:buSzTx/>
              <a:buNone/>
              <a:defRPr sz="4600">
                <a:effectLst>
                  <a:outerShdw blurRad="46736" dist="35052" dir="5400000" rotWithShape="0">
                    <a:srgbClr val="000000"/>
                  </a:outerShdw>
                </a:effectLst>
              </a:defRPr>
            </a:pPr>
            <a:r>
              <a:t>background-color: yellow;</a:t>
            </a:r>
          </a:p>
          <a:p>
            <a:pPr marL="0" lvl="6" indent="1261872" defTabSz="759459">
              <a:spcBef>
                <a:spcPts val="1100"/>
              </a:spcBef>
              <a:buSzTx/>
              <a:buNone/>
              <a:defRPr sz="4600">
                <a:effectLst>
                  <a:outerShdw blurRad="46736" dist="35052" dir="5400000" rotWithShape="0">
                    <a:srgbClr val="000000"/>
                  </a:outerShdw>
                </a:effectLst>
              </a:defRPr>
            </a:pPr>
            <a:r>
              <a:t>background-image: url("paper.gif");</a:t>
            </a:r>
          </a:p>
          <a:p>
            <a:pPr marL="0" lvl="6" indent="1261872" defTabSz="759459">
              <a:spcBef>
                <a:spcPts val="1100"/>
              </a:spcBef>
              <a:buSzTx/>
              <a:buNone/>
              <a:defRPr sz="4600">
                <a:effectLst>
                  <a:outerShdw blurRad="46736" dist="35052" dir="5400000" rotWithShape="0">
                    <a:srgbClr val="000000"/>
                  </a:outerShdw>
                </a:effectLst>
              </a:defRPr>
            </a:pPr>
            <a:r>
              <a:t>background-position: center;</a:t>
            </a:r>
          </a:p>
          <a:p>
            <a:pPr marL="0" lvl="6" indent="1261872" defTabSz="759459">
              <a:spcBef>
                <a:spcPts val="1100"/>
              </a:spcBef>
              <a:buSzTx/>
              <a:buNone/>
              <a:defRPr sz="4600">
                <a:effectLst>
                  <a:outerShdw blurRad="46736" dist="35052" dir="5400000" rotWithShape="0">
                    <a:srgbClr val="000000"/>
                  </a:outerShdw>
                </a:effectLst>
              </a:defRPr>
            </a:pPr>
            <a:r>
              <a:t>background-repeat: repeat-y;</a:t>
            </a:r>
          </a:p>
          <a:p>
            <a:pPr marL="0" lvl="6" indent="1261872" defTabSz="759459">
              <a:spcBef>
                <a:spcPts val="1100"/>
              </a:spcBef>
              <a:buSzTx/>
              <a:buNone/>
              <a:defRPr sz="4600">
                <a:effectLst>
                  <a:outerShdw blurRad="46736" dist="35052" dir="5400000" rotWithShape="0">
                    <a:srgbClr val="000000"/>
                  </a:outerShdw>
                </a:effectLst>
              </a:defRPr>
            </a:pPr>
            <a:r>
              <a:t>background-size: cover;</a:t>
            </a:r>
          </a:p>
        </p:txBody>
      </p:sp>
    </p:spTree>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Industrial">
  <a:themeElements>
    <a:clrScheme name="Industrial">
      <a:dk1>
        <a:srgbClr val="BC00FF"/>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Industrial">
  <a:themeElements>
    <a:clrScheme name="Industrial">
      <a:dk1>
        <a:srgbClr val="000000"/>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FFFFFF"/>
            </a:solidFill>
            <a:effectLst>
              <a:outerShdw blurRad="50800" dist="38100" dir="5400000" rotWithShape="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91</Slides>
  <Notes>22</Notes>
  <HiddenSlides>0</HiddenSlides>
  <ScaleCrop>false</ScaleCrop>
  <HeadingPairs>
    <vt:vector size="4" baseType="variant">
      <vt:variant>
        <vt:lpstr>Theme</vt:lpstr>
      </vt:variant>
      <vt:variant>
        <vt:i4>1</vt:i4>
      </vt:variant>
      <vt:variant>
        <vt:lpstr>Slide Titles</vt:lpstr>
      </vt:variant>
      <vt:variant>
        <vt:i4>91</vt:i4>
      </vt:variant>
    </vt:vector>
  </HeadingPairs>
  <TitlesOfParts>
    <vt:vector size="92" baseType="lpstr">
      <vt:lpstr>Industrial</vt:lpstr>
      <vt:lpstr>presents HTML and CSS</vt:lpstr>
      <vt:lpstr>HTML basics</vt:lpstr>
      <vt:lpstr>HTML Basics</vt:lpstr>
      <vt:lpstr>PowerPoint Presentation</vt:lpstr>
      <vt:lpstr>HTML is a markup language. HTML uses tags to markup elements.</vt:lpstr>
      <vt:lpstr>     &lt;p&gt; Let's learn some stuff! &lt;/p&gt;</vt:lpstr>
      <vt:lpstr>Common tags</vt:lpstr>
      <vt:lpstr>Open Sublime and create a new file. Save the file as index.html Save it to the Desktop. Double-click the file to open in Chrome.</vt:lpstr>
      <vt:lpstr>Basic page structure.</vt:lpstr>
      <vt:lpstr>Don’t forget, the &lt;head&gt; is just that information we want to tell the browser.</vt:lpstr>
      <vt:lpstr>Add the page info.</vt:lpstr>
      <vt:lpstr>Add the page info.</vt:lpstr>
      <vt:lpstr>Save your index.html file. [ hit command-s  or  control-s ] Every time you save this file, refresh/view the page in Chrome.</vt:lpstr>
      <vt:lpstr>Common tags</vt:lpstr>
      <vt:lpstr>Adding text to our page.</vt:lpstr>
      <vt:lpstr>Styling text with tags.</vt:lpstr>
      <vt:lpstr>Common tags</vt:lpstr>
      <vt:lpstr>Let’s say we want to make a table</vt:lpstr>
      <vt:lpstr>Table Syntax</vt:lpstr>
      <vt:lpstr>Where did the borders go?</vt:lpstr>
      <vt:lpstr>Tables used to be much wider used, especially for layouts. Nowadays, we tend to see more semantic layout elements and lists.</vt:lpstr>
      <vt:lpstr>There are two kinds of lists</vt:lpstr>
      <vt:lpstr>There are two kinds of lists</vt:lpstr>
      <vt:lpstr>Ordered List</vt:lpstr>
      <vt:lpstr>Unordered List</vt:lpstr>
      <vt:lpstr>Common tags</vt:lpstr>
      <vt:lpstr>Sometimes we need to give an &lt;element&gt; more information, such as how it should look or act.</vt:lpstr>
      <vt:lpstr>You can set properties of elements, by giving them attributes.</vt:lpstr>
      <vt:lpstr>&lt;a href=“https://www.google.com”&gt; Google &lt;/a&gt;</vt:lpstr>
      <vt:lpstr>&lt;a href=“#jump_to_topic”&gt; Jump to the topic &lt;/a&gt;</vt:lpstr>
      <vt:lpstr>PowerPoint Presentation</vt:lpstr>
      <vt:lpstr>You will want to remember these as your HTML tool belt  br  a  span   img   script   style   link</vt:lpstr>
      <vt:lpstr>An image is an excellent example of the need for attributes</vt:lpstr>
      <vt:lpstr>An image with alt and title attributes</vt:lpstr>
      <vt:lpstr>How do we add an extra line between elements?</vt:lpstr>
      <vt:lpstr>How do we add an extra line between elements?</vt:lpstr>
      <vt:lpstr>Sometimes we need to group elements together. How do we do that?</vt:lpstr>
      <vt:lpstr>Sometimes we need to group elements together. How do we do that?</vt:lpstr>
      <vt:lpstr>Sometimes we need to group elements together. How do we do that?</vt:lpstr>
      <vt:lpstr>Difference between &lt;div&gt; and &lt;span&gt;: A &lt;div&gt; is used for large blocks of code and has line breaks (creates a new line after it).  A &lt;span&gt; is for small chunks of code in-line with no line breaks.</vt:lpstr>
      <vt:lpstr>Quick test your skills</vt:lpstr>
      <vt:lpstr>HTML Basics</vt:lpstr>
      <vt:lpstr>Where do we put that other stuff</vt:lpstr>
      <vt:lpstr>What happens when we want to start using Javascript and CSS on our pages?</vt:lpstr>
      <vt:lpstr>What happens when we want to start using Javascript and CSS on our pages?</vt:lpstr>
      <vt:lpstr>For internal styles:</vt:lpstr>
      <vt:lpstr>For external styles:</vt:lpstr>
      <vt:lpstr>For external scripts:</vt:lpstr>
      <vt:lpstr>For internal scripts:</vt:lpstr>
      <vt:lpstr>We always want to load Javascript last (at the bottom).  This allows images and other assets to load faster.</vt:lpstr>
      <vt:lpstr>Getting user input</vt:lpstr>
      <vt:lpstr>The major tags of HTML forms</vt:lpstr>
      <vt:lpstr>Let’s make a form</vt:lpstr>
      <vt:lpstr>Setting up our form</vt:lpstr>
      <vt:lpstr>The form</vt:lpstr>
      <vt:lpstr>Quick Exercise </vt:lpstr>
      <vt:lpstr>HTML Basics</vt:lpstr>
      <vt:lpstr>Semantic elements are what they sound like</vt:lpstr>
      <vt:lpstr>Let’s talk spacing and layouts</vt:lpstr>
      <vt:lpstr>There are two types of elements: block and inline</vt:lpstr>
      <vt:lpstr>Inline elements</vt:lpstr>
      <vt:lpstr>Block-level elements</vt:lpstr>
      <vt:lpstr>When visualizing the space taken up by an element, we use The  Box-Model</vt:lpstr>
      <vt:lpstr>PowerPoint Presentation</vt:lpstr>
      <vt:lpstr>Commenting Code</vt:lpstr>
      <vt:lpstr>Simple best practices</vt:lpstr>
      <vt:lpstr>Best Practices</vt:lpstr>
      <vt:lpstr>What we covered</vt:lpstr>
      <vt:lpstr>CSS basics</vt:lpstr>
      <vt:lpstr>PowerPoint Presentation</vt:lpstr>
      <vt:lpstr>There are three types of CSS: internal, external, inline</vt:lpstr>
      <vt:lpstr>Let’s create an external style sheet</vt:lpstr>
      <vt:lpstr>Add some styles  to your new css file</vt:lpstr>
      <vt:lpstr>Add some styles  to your new css file</vt:lpstr>
      <vt:lpstr>There are three ways of styling,  as previously mentioned</vt:lpstr>
      <vt:lpstr>Using the style tag: &lt;style&gt; body{ background-color: white; } &lt;/style&gt; This method is commonly referred to as Internal Styling</vt:lpstr>
      <vt:lpstr>Using the style attribute: &lt;body style=“background-color:white;”&gt;&lt;/body&gt; This method is commonly referred to as Inline Styling</vt:lpstr>
      <vt:lpstr>External styles: improve page performance improve SEO improve site-wide structure and control</vt:lpstr>
      <vt:lpstr>Without using internal or inline styles,  How can we style 3/4 of our paragraphs? </vt:lpstr>
      <vt:lpstr>IDs &amp; CLASSes</vt:lpstr>
      <vt:lpstr>Classes and ids are attributes that correspond to styles in your CSS.</vt:lpstr>
      <vt:lpstr>Add some styles  to your css file</vt:lpstr>
      <vt:lpstr>Use the styles,  in your markup</vt:lpstr>
      <vt:lpstr>PowerPoint Presentation</vt:lpstr>
      <vt:lpstr> Classes may be used multiple times. You may ‘chain’ multiple classes on an element. Style precedence when chaining classes is determined by the order of the styles (on the stylesheet), not the order the classes are chained in.</vt:lpstr>
      <vt:lpstr>Styles</vt:lpstr>
      <vt:lpstr>Let’s go over some specific styles</vt:lpstr>
      <vt:lpstr>display</vt:lpstr>
      <vt:lpstr>position</vt:lpstr>
      <vt:lpstr>font</vt:lpstr>
      <vt:lpstr>background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presents HTML and CSS</dc:title>
  <cp:revision>3</cp:revision>
  <dcterms:modified xsi:type="dcterms:W3CDTF">2019-04-15T13:42:05Z</dcterms:modified>
</cp:coreProperties>
</file>

<file path=docProps/thumbnail.jpeg>
</file>